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4"/>
  </p:notesMasterIdLst>
  <p:handoutMasterIdLst>
    <p:handoutMasterId r:id="rId35"/>
  </p:handoutMasterIdLst>
  <p:sldIdLst>
    <p:sldId id="304" r:id="rId5"/>
    <p:sldId id="305" r:id="rId6"/>
    <p:sldId id="307" r:id="rId7"/>
    <p:sldId id="256" r:id="rId8"/>
    <p:sldId id="308" r:id="rId9"/>
    <p:sldId id="311" r:id="rId10"/>
    <p:sldId id="260" r:id="rId11"/>
    <p:sldId id="261" r:id="rId12"/>
    <p:sldId id="262" r:id="rId13"/>
    <p:sldId id="263" r:id="rId14"/>
    <p:sldId id="264" r:id="rId15"/>
    <p:sldId id="265" r:id="rId16"/>
    <p:sldId id="288" r:id="rId17"/>
    <p:sldId id="266" r:id="rId18"/>
    <p:sldId id="268" r:id="rId19"/>
    <p:sldId id="273" r:id="rId20"/>
    <p:sldId id="269" r:id="rId21"/>
    <p:sldId id="289" r:id="rId22"/>
    <p:sldId id="291" r:id="rId23"/>
    <p:sldId id="293" r:id="rId24"/>
    <p:sldId id="294" r:id="rId25"/>
    <p:sldId id="296" r:id="rId26"/>
    <p:sldId id="298" r:id="rId27"/>
    <p:sldId id="299" r:id="rId28"/>
    <p:sldId id="301" r:id="rId29"/>
    <p:sldId id="302" r:id="rId30"/>
    <p:sldId id="303" r:id="rId31"/>
    <p:sldId id="312" r:id="rId32"/>
    <p:sldId id="309" r:id="rId33"/>
  </p:sldIdLst>
  <p:sldSz cx="12192000" cy="6858000"/>
  <p:notesSz cx="6858000" cy="9144000"/>
  <p:embeddedFontLst>
    <p:embeddedFont>
      <p:font typeface="Calibri" panose="020F050202020403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D7CE7-C720-1FDA-7C94-E786D507D59E}" v="62" dt="2020-05-14T08:14:45.204"/>
    <p1510:client id="{1ED18DF5-E07D-EB55-18C1-4A11F81533C8}" v="11" dt="2020-05-21T09:17:25.774"/>
    <p1510:client id="{7FCD79FC-CD5A-F45D-0DEE-2355D6A7496C}" v="171" dt="2020-06-08T08:20:39.804"/>
    <p1510:client id="{9B72FBD7-1B99-63CB-EA16-84B52DACF812}" v="499" dt="2020-06-02T09:13:12.452"/>
    <p1510:client id="{EB73B161-6B9D-B052-9346-EB82EAF3C62D}" v="102" dt="2020-06-02T15:29:36.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414" autoAdjust="0"/>
  </p:normalViewPr>
  <p:slideViewPr>
    <p:cSldViewPr snapToGrid="0">
      <p:cViewPr varScale="1">
        <p:scale>
          <a:sx n="55" d="100"/>
          <a:sy n="55" d="100"/>
        </p:scale>
        <p:origin x="2718" y="6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asmire" userId="S::julia.kasmire@manchester.ac.uk::d623be19-69c6-4d1b-89e7-ecc750d13e6c" providerId="AD" clId="Web-{7FCD79FC-CD5A-F45D-0DEE-2355D6A7496C}"/>
    <pc:docChg chg="addSld delSld modSld">
      <pc:chgData name="Julia Kasmire" userId="S::julia.kasmire@manchester.ac.uk::d623be19-69c6-4d1b-89e7-ecc750d13e6c" providerId="AD" clId="Web-{7FCD79FC-CD5A-F45D-0DEE-2355D6A7496C}" dt="2020-06-08T08:20:39.804" v="168" actId="14100"/>
      <pc:docMkLst>
        <pc:docMk/>
      </pc:docMkLst>
      <pc:sldChg chg="modSp del">
        <pc:chgData name="Julia Kasmire" userId="S::julia.kasmire@manchester.ac.uk::d623be19-69c6-4d1b-89e7-ecc750d13e6c" providerId="AD" clId="Web-{7FCD79FC-CD5A-F45D-0DEE-2355D6A7496C}" dt="2020-06-08T08:15:29.550" v="75"/>
        <pc:sldMkLst>
          <pc:docMk/>
          <pc:sldMk cId="1794318225" sldId="310"/>
        </pc:sldMkLst>
        <pc:spChg chg="mod">
          <ac:chgData name="Julia Kasmire" userId="S::julia.kasmire@manchester.ac.uk::d623be19-69c6-4d1b-89e7-ecc750d13e6c" providerId="AD" clId="Web-{7FCD79FC-CD5A-F45D-0DEE-2355D6A7496C}" dt="2020-06-08T08:14:41.781" v="55" actId="20577"/>
          <ac:spMkLst>
            <pc:docMk/>
            <pc:sldMk cId="1794318225" sldId="310"/>
            <ac:spMk id="8" creationId="{00000000-0000-0000-0000-000000000000}"/>
          </ac:spMkLst>
        </pc:spChg>
        <pc:spChg chg="mod">
          <ac:chgData name="Julia Kasmire" userId="S::julia.kasmire@manchester.ac.uk::d623be19-69c6-4d1b-89e7-ecc750d13e6c" providerId="AD" clId="Web-{7FCD79FC-CD5A-F45D-0DEE-2355D6A7496C}" dt="2020-06-08T08:14:19.827" v="52" actId="14100"/>
          <ac:spMkLst>
            <pc:docMk/>
            <pc:sldMk cId="1794318225" sldId="310"/>
            <ac:spMk id="9" creationId="{00000000-0000-0000-0000-000000000000}"/>
          </ac:spMkLst>
        </pc:spChg>
      </pc:sldChg>
      <pc:sldChg chg="addSp delSp modSp add replId delAnim">
        <pc:chgData name="Julia Kasmire" userId="S::julia.kasmire@manchester.ac.uk::d623be19-69c6-4d1b-89e7-ecc750d13e6c" providerId="AD" clId="Web-{7FCD79FC-CD5A-F45D-0DEE-2355D6A7496C}" dt="2020-06-08T08:20:39.804" v="168" actId="14100"/>
        <pc:sldMkLst>
          <pc:docMk/>
          <pc:sldMk cId="2756717996" sldId="312"/>
        </pc:sldMkLst>
        <pc:spChg chg="add mod">
          <ac:chgData name="Julia Kasmire" userId="S::julia.kasmire@manchester.ac.uk::d623be19-69c6-4d1b-89e7-ecc750d13e6c" providerId="AD" clId="Web-{7FCD79FC-CD5A-F45D-0DEE-2355D6A7496C}" dt="2020-06-08T08:20:39.804" v="168" actId="14100"/>
          <ac:spMkLst>
            <pc:docMk/>
            <pc:sldMk cId="2756717996" sldId="312"/>
            <ac:spMk id="4" creationId="{B7AF44CB-006F-485B-A554-1EC2FA79B641}"/>
          </ac:spMkLst>
        </pc:spChg>
        <pc:spChg chg="mod">
          <ac:chgData name="Julia Kasmire" userId="S::julia.kasmire@manchester.ac.uk::d623be19-69c6-4d1b-89e7-ecc750d13e6c" providerId="AD" clId="Web-{7FCD79FC-CD5A-F45D-0DEE-2355D6A7496C}" dt="2020-06-08T08:20:13.381" v="162" actId="20577"/>
          <ac:spMkLst>
            <pc:docMk/>
            <pc:sldMk cId="2756717996" sldId="312"/>
            <ac:spMk id="8" creationId="{00000000-0000-0000-0000-000000000000}"/>
          </ac:spMkLst>
        </pc:spChg>
        <pc:picChg chg="del">
          <ac:chgData name="Julia Kasmire" userId="S::julia.kasmire@manchester.ac.uk::d623be19-69c6-4d1b-89e7-ecc750d13e6c" providerId="AD" clId="Web-{7FCD79FC-CD5A-F45D-0DEE-2355D6A7496C}" dt="2020-06-08T08:14:52.719" v="61"/>
          <ac:picMkLst>
            <pc:docMk/>
            <pc:sldMk cId="2756717996" sldId="312"/>
            <ac:picMk id="3" creationId="{5D823CEE-0CE7-49CA-8525-4C3821369A15}"/>
          </ac:picMkLst>
        </pc:picChg>
      </pc:sldChg>
    </pc:docChg>
  </pc:docChgLst>
  <pc:docChgLst>
    <pc:chgData name="Julia Kasmire" userId="S::julia.kasmire@manchester.ac.uk::d623be19-69c6-4d1b-89e7-ecc750d13e6c" providerId="AD" clId="Web-{EB73B161-6B9D-B052-9346-EB82EAF3C62D}"/>
    <pc:docChg chg="addSld delSld modSld">
      <pc:chgData name="Julia Kasmire" userId="S::julia.kasmire@manchester.ac.uk::d623be19-69c6-4d1b-89e7-ecc750d13e6c" providerId="AD" clId="Web-{EB73B161-6B9D-B052-9346-EB82EAF3C62D}" dt="2020-06-02T15:29:36.415" v="99" actId="20577"/>
      <pc:docMkLst>
        <pc:docMk/>
      </pc:docMkLst>
      <pc:sldChg chg="del">
        <pc:chgData name="Julia Kasmire" userId="S::julia.kasmire@manchester.ac.uk::d623be19-69c6-4d1b-89e7-ecc750d13e6c" providerId="AD" clId="Web-{EB73B161-6B9D-B052-9346-EB82EAF3C62D}" dt="2020-06-02T15:21:46.219" v="1"/>
        <pc:sldMkLst>
          <pc:docMk/>
          <pc:sldMk cId="3127775673" sldId="287"/>
        </pc:sldMkLst>
      </pc:sldChg>
      <pc:sldChg chg="add replId">
        <pc:chgData name="Julia Kasmire" userId="S::julia.kasmire@manchester.ac.uk::d623be19-69c6-4d1b-89e7-ecc750d13e6c" providerId="AD" clId="Web-{EB73B161-6B9D-B052-9346-EB82EAF3C62D}" dt="2020-06-02T15:21:32.157" v="0"/>
        <pc:sldMkLst>
          <pc:docMk/>
          <pc:sldMk cId="1090005421" sldId="309"/>
        </pc:sldMkLst>
      </pc:sldChg>
      <pc:sldChg chg="modSp add replId">
        <pc:chgData name="Julia Kasmire" userId="S::julia.kasmire@manchester.ac.uk::d623be19-69c6-4d1b-89e7-ecc750d13e6c" providerId="AD" clId="Web-{EB73B161-6B9D-B052-9346-EB82EAF3C62D}" dt="2020-06-02T15:29:36.415" v="99" actId="20577"/>
        <pc:sldMkLst>
          <pc:docMk/>
          <pc:sldMk cId="1794318225" sldId="310"/>
        </pc:sldMkLst>
        <pc:spChg chg="mod">
          <ac:chgData name="Julia Kasmire" userId="S::julia.kasmire@manchester.ac.uk::d623be19-69c6-4d1b-89e7-ecc750d13e6c" providerId="AD" clId="Web-{EB73B161-6B9D-B052-9346-EB82EAF3C62D}" dt="2020-06-02T15:22:38.312" v="21" actId="1076"/>
          <ac:spMkLst>
            <pc:docMk/>
            <pc:sldMk cId="1794318225" sldId="310"/>
            <ac:spMk id="8" creationId="{00000000-0000-0000-0000-000000000000}"/>
          </ac:spMkLst>
        </pc:spChg>
        <pc:spChg chg="mod">
          <ac:chgData name="Julia Kasmire" userId="S::julia.kasmire@manchester.ac.uk::d623be19-69c6-4d1b-89e7-ecc750d13e6c" providerId="AD" clId="Web-{EB73B161-6B9D-B052-9346-EB82EAF3C62D}" dt="2020-06-02T15:29:36.415" v="99" actId="20577"/>
          <ac:spMkLst>
            <pc:docMk/>
            <pc:sldMk cId="1794318225" sldId="310"/>
            <ac:spMk id="9" creationId="{00000000-0000-0000-0000-000000000000}"/>
          </ac:spMkLst>
        </pc:spChg>
      </pc:sldChg>
    </pc:docChg>
  </pc:docChgLst>
  <pc:docChgLst>
    <pc:chgData name="Julia Kasmire" userId="S::julia.kasmire@manchester.ac.uk::d623be19-69c6-4d1b-89e7-ecc750d13e6c" providerId="AD" clId="Web-{1ED18DF5-E07D-EB55-18C1-4A11F81533C8}"/>
    <pc:docChg chg="delSld modSld">
      <pc:chgData name="Julia Kasmire" userId="S::julia.kasmire@manchester.ac.uk::d623be19-69c6-4d1b-89e7-ecc750d13e6c" providerId="AD" clId="Web-{1ED18DF5-E07D-EB55-18C1-4A11F81533C8}" dt="2020-05-21T09:17:25.774" v="562"/>
      <pc:docMkLst>
        <pc:docMk/>
      </pc:docMkLst>
      <pc:sldChg chg="del">
        <pc:chgData name="Julia Kasmire" userId="S::julia.kasmire@manchester.ac.uk::d623be19-69c6-4d1b-89e7-ecc750d13e6c" providerId="AD" clId="Web-{1ED18DF5-E07D-EB55-18C1-4A11F81533C8}" dt="2020-05-21T09:17:21.821" v="561"/>
        <pc:sldMkLst>
          <pc:docMk/>
          <pc:sldMk cId="2533400115" sldId="285"/>
        </pc:sldMkLst>
      </pc:sldChg>
      <pc:sldChg chg="del">
        <pc:chgData name="Julia Kasmire" userId="S::julia.kasmire@manchester.ac.uk::d623be19-69c6-4d1b-89e7-ecc750d13e6c" providerId="AD" clId="Web-{1ED18DF5-E07D-EB55-18C1-4A11F81533C8}" dt="2020-05-21T09:17:25.774" v="562"/>
        <pc:sldMkLst>
          <pc:docMk/>
          <pc:sldMk cId="914637528" sldId="286"/>
        </pc:sldMkLst>
      </pc:sldChg>
      <pc:sldChg chg="modNotes">
        <pc:chgData name="Julia Kasmire" userId="S::julia.kasmire@manchester.ac.uk::d623be19-69c6-4d1b-89e7-ecc750d13e6c" providerId="AD" clId="Web-{1ED18DF5-E07D-EB55-18C1-4A11F81533C8}" dt="2020-05-21T09:11:23.196" v="154"/>
        <pc:sldMkLst>
          <pc:docMk/>
          <pc:sldMk cId="1984160684" sldId="301"/>
        </pc:sldMkLst>
      </pc:sldChg>
      <pc:sldChg chg="modNotes">
        <pc:chgData name="Julia Kasmire" userId="S::julia.kasmire@manchester.ac.uk::d623be19-69c6-4d1b-89e7-ecc750d13e6c" providerId="AD" clId="Web-{1ED18DF5-E07D-EB55-18C1-4A11F81533C8}" dt="2020-05-21T09:13:56.056" v="353"/>
        <pc:sldMkLst>
          <pc:docMk/>
          <pc:sldMk cId="1699196381" sldId="302"/>
        </pc:sldMkLst>
      </pc:sldChg>
      <pc:sldChg chg="modSp modNotes">
        <pc:chgData name="Julia Kasmire" userId="S::julia.kasmire@manchester.ac.uk::d623be19-69c6-4d1b-89e7-ecc750d13e6c" providerId="AD" clId="Web-{1ED18DF5-E07D-EB55-18C1-4A11F81533C8}" dt="2020-05-21T09:17:17.868" v="560"/>
        <pc:sldMkLst>
          <pc:docMk/>
          <pc:sldMk cId="542648909" sldId="303"/>
        </pc:sldMkLst>
        <pc:picChg chg="mod">
          <ac:chgData name="Julia Kasmire" userId="S::julia.kasmire@manchester.ac.uk::d623be19-69c6-4d1b-89e7-ecc750d13e6c" providerId="AD" clId="Web-{1ED18DF5-E07D-EB55-18C1-4A11F81533C8}" dt="2020-05-21T09:14:36.524" v="367" actId="14100"/>
          <ac:picMkLst>
            <pc:docMk/>
            <pc:sldMk cId="542648909" sldId="303"/>
            <ac:picMk id="3" creationId="{5D823CEE-0CE7-49CA-8525-4C3821369A15}"/>
          </ac:picMkLst>
        </pc:picChg>
      </pc:sldChg>
    </pc:docChg>
  </pc:docChgLst>
  <pc:docChgLst>
    <pc:chgData name="Julia Kasmire" userId="S::julia.kasmire@manchester.ac.uk::d623be19-69c6-4d1b-89e7-ecc750d13e6c" providerId="AD" clId="Web-{103D7CE7-C720-1FDA-7C94-E786D507D59E}"/>
    <pc:docChg chg="modSld">
      <pc:chgData name="Julia Kasmire" userId="S::julia.kasmire@manchester.ac.uk::d623be19-69c6-4d1b-89e7-ecc750d13e6c" providerId="AD" clId="Web-{103D7CE7-C720-1FDA-7C94-E786D507D59E}" dt="2020-05-14T08:14:45.204" v="61"/>
      <pc:docMkLst>
        <pc:docMk/>
      </pc:docMkLst>
      <pc:sldChg chg="addSp delSp modSp">
        <pc:chgData name="Julia Kasmire" userId="S::julia.kasmire@manchester.ac.uk::d623be19-69c6-4d1b-89e7-ecc750d13e6c" providerId="AD" clId="Web-{103D7CE7-C720-1FDA-7C94-E786D507D59E}" dt="2020-05-14T08:14:45.204" v="61"/>
        <pc:sldMkLst>
          <pc:docMk/>
          <pc:sldMk cId="3022452608" sldId="256"/>
        </pc:sldMkLst>
        <pc:spChg chg="mod">
          <ac:chgData name="Julia Kasmire" userId="S::julia.kasmire@manchester.ac.uk::d623be19-69c6-4d1b-89e7-ecc750d13e6c" providerId="AD" clId="Web-{103D7CE7-C720-1FDA-7C94-E786D507D59E}" dt="2020-05-14T08:13:09.955" v="45" actId="20577"/>
          <ac:spMkLst>
            <pc:docMk/>
            <pc:sldMk cId="3022452608" sldId="256"/>
            <ac:spMk id="2" creationId="{00000000-0000-0000-0000-000000000000}"/>
          </ac:spMkLst>
        </pc:spChg>
        <pc:spChg chg="mod">
          <ac:chgData name="Julia Kasmire" userId="S::julia.kasmire@manchester.ac.uk::d623be19-69c6-4d1b-89e7-ecc750d13e6c" providerId="AD" clId="Web-{103D7CE7-C720-1FDA-7C94-E786D507D59E}" dt="2020-05-14T08:13:59.033" v="57" actId="20577"/>
          <ac:spMkLst>
            <pc:docMk/>
            <pc:sldMk cId="3022452608" sldId="256"/>
            <ac:spMk id="3" creationId="{00000000-0000-0000-0000-000000000000}"/>
          </ac:spMkLst>
        </pc:spChg>
        <pc:spChg chg="del">
          <ac:chgData name="Julia Kasmire" userId="S::julia.kasmire@manchester.ac.uk::d623be19-69c6-4d1b-89e7-ecc750d13e6c" providerId="AD" clId="Web-{103D7CE7-C720-1FDA-7C94-E786D507D59E}" dt="2020-05-14T08:14:05.173" v="59"/>
          <ac:spMkLst>
            <pc:docMk/>
            <pc:sldMk cId="3022452608" sldId="256"/>
            <ac:spMk id="4" creationId="{00000000-0000-0000-0000-000000000000}"/>
          </ac:spMkLst>
        </pc:spChg>
        <pc:picChg chg="add mod">
          <ac:chgData name="Julia Kasmire" userId="S::julia.kasmire@manchester.ac.uk::d623be19-69c6-4d1b-89e7-ecc750d13e6c" providerId="AD" clId="Web-{103D7CE7-C720-1FDA-7C94-E786D507D59E}" dt="2020-05-14T08:14:32.486" v="60"/>
          <ac:picMkLst>
            <pc:docMk/>
            <pc:sldMk cId="3022452608" sldId="256"/>
            <ac:picMk id="5" creationId="{665E5ABB-F8F4-4120-A2CC-356FB3E26C9B}"/>
          </ac:picMkLst>
        </pc:picChg>
        <pc:picChg chg="add mod">
          <ac:chgData name="Julia Kasmire" userId="S::julia.kasmire@manchester.ac.uk::d623be19-69c6-4d1b-89e7-ecc750d13e6c" providerId="AD" clId="Web-{103D7CE7-C720-1FDA-7C94-E786D507D59E}" dt="2020-05-14T08:14:45.204" v="61"/>
          <ac:picMkLst>
            <pc:docMk/>
            <pc:sldMk cId="3022452608" sldId="256"/>
            <ac:picMk id="7" creationId="{6EDDAE2A-163C-4C1B-9F76-FB2FF80F49BF}"/>
          </ac:picMkLst>
        </pc:picChg>
      </pc:sldChg>
    </pc:docChg>
  </pc:docChgLst>
  <pc:docChgLst>
    <pc:chgData name="Julia Kasmire" userId="S::julia.kasmire@manchester.ac.uk::d623be19-69c6-4d1b-89e7-ecc750d13e6c" providerId="AD" clId="Web-{9B72FBD7-1B99-63CB-EA16-84B52DACF812}"/>
    <pc:docChg chg="addSld modSld">
      <pc:chgData name="Julia Kasmire" userId="S::julia.kasmire@manchester.ac.uk::d623be19-69c6-4d1b-89e7-ecc750d13e6c" providerId="AD" clId="Web-{9B72FBD7-1B99-63CB-EA16-84B52DACF812}" dt="2020-06-02T09:13:12.452" v="498"/>
      <pc:docMkLst>
        <pc:docMk/>
      </pc:docMkLst>
      <pc:sldChg chg="modSp add replId delAnim">
        <pc:chgData name="Julia Kasmire" userId="S::julia.kasmire@manchester.ac.uk::d623be19-69c6-4d1b-89e7-ecc750d13e6c" providerId="AD" clId="Web-{9B72FBD7-1B99-63CB-EA16-84B52DACF812}" dt="2020-06-02T09:13:06.874" v="497"/>
        <pc:sldMkLst>
          <pc:docMk/>
          <pc:sldMk cId="1979284292" sldId="308"/>
        </pc:sldMkLst>
        <pc:spChg chg="mod">
          <ac:chgData name="Julia Kasmire" userId="S::julia.kasmire@manchester.ac.uk::d623be19-69c6-4d1b-89e7-ecc750d13e6c" providerId="AD" clId="Web-{9B72FBD7-1B99-63CB-EA16-84B52DACF812}" dt="2020-06-02T09:08:02.080" v="208" actId="20577"/>
          <ac:spMkLst>
            <pc:docMk/>
            <pc:sldMk cId="1979284292" sldId="308"/>
            <ac:spMk id="8" creationId="{00000000-0000-0000-0000-000000000000}"/>
          </ac:spMkLst>
        </pc:spChg>
        <pc:spChg chg="mod">
          <ac:chgData name="Julia Kasmire" userId="S::julia.kasmire@manchester.ac.uk::d623be19-69c6-4d1b-89e7-ecc750d13e6c" providerId="AD" clId="Web-{9B72FBD7-1B99-63CB-EA16-84B52DACF812}" dt="2020-06-02T09:12:58.233" v="494" actId="20577"/>
          <ac:spMkLst>
            <pc:docMk/>
            <pc:sldMk cId="1979284292" sldId="308"/>
            <ac:spMk id="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16/06/2020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BA0F8-CAD1-47D9-B693-3999CC1D7BA6}" type="datetimeFigureOut">
              <a:rPr lang="en-GB" smtClean="0"/>
              <a:t>16/06/2020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0AB28-7214-4921-9AEE-40B3256049C0}" type="slidenum">
              <a:rPr lang="en-GB" smtClean="0"/>
              <a:t>‹#›</a:t>
            </a:fld>
            <a:endParaRPr lang="en-GB"/>
          </a:p>
        </p:txBody>
      </p:sp>
    </p:spTree>
    <p:extLst>
      <p:ext uri="{BB962C8B-B14F-4D97-AF65-F5344CB8AC3E}">
        <p14:creationId xmlns:p14="http://schemas.microsoft.com/office/powerpoint/2010/main" val="2649736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GB" dirty="0"/>
              <a:t>Hello everyone.  </a:t>
            </a:r>
          </a:p>
          <a:p>
            <a:pPr>
              <a:buFont typeface="Arial" pitchFamily="34" charset="0"/>
              <a:buChar char="•"/>
            </a:pPr>
            <a:endParaRPr lang="en-GB" dirty="0"/>
          </a:p>
          <a:p>
            <a:pPr>
              <a:buFont typeface="Arial" pitchFamily="34" charset="0"/>
              <a:buChar char="•"/>
            </a:pPr>
            <a:r>
              <a:rPr lang="en-GB" dirty="0"/>
              <a:t>The webinar starts</a:t>
            </a:r>
            <a:r>
              <a:rPr lang="en-GB" baseline="0" dirty="0"/>
              <a:t> in 5 minutes.  </a:t>
            </a:r>
          </a:p>
          <a:p>
            <a:pPr>
              <a:buFont typeface="Arial" pitchFamily="34" charset="0"/>
              <a:buChar char="•"/>
            </a:pPr>
            <a:endParaRPr lang="en-GB" baseline="0" dirty="0"/>
          </a:p>
          <a:p>
            <a:pPr>
              <a:buFont typeface="Arial" pitchFamily="34" charset="0"/>
              <a:buChar char="•"/>
            </a:pPr>
            <a:r>
              <a:rPr lang="en-GB" baseline="0" dirty="0"/>
              <a:t>Hopefully you can all hear me –you are on mute and will stay on mute throughout.  </a:t>
            </a:r>
          </a:p>
          <a:p>
            <a:pPr>
              <a:buFont typeface="Arial" pitchFamily="34" charset="0"/>
              <a:buChar char="•"/>
            </a:pPr>
            <a:endParaRPr lang="en-GB" baseline="0" dirty="0"/>
          </a:p>
          <a:p>
            <a:pPr>
              <a:buFont typeface="Arial" pitchFamily="34" charset="0"/>
              <a:buChar char="•"/>
            </a:pPr>
            <a:r>
              <a:rPr lang="en-GB" baseline="0" dirty="0"/>
              <a:t>If you want to ask a question you can do so at any time by typing into the questions box at the top right of your screen – press the red arrow if you can’t see it.  </a:t>
            </a:r>
            <a:endParaRPr lang="en-GB" dirty="0"/>
          </a:p>
        </p:txBody>
      </p:sp>
      <p:sp>
        <p:nvSpPr>
          <p:cNvPr id="4" name="Slide Number Placeholder 3"/>
          <p:cNvSpPr>
            <a:spLocks noGrp="1"/>
          </p:cNvSpPr>
          <p:nvPr>
            <p:ph type="sldNum" sz="quarter" idx="10"/>
          </p:nvPr>
        </p:nvSpPr>
        <p:spPr/>
        <p:txBody>
          <a:bodyPr/>
          <a:lstStyle/>
          <a:p>
            <a:fld id="{60AD55C9-684C-4B43-B31D-7F03C8782989}" type="slidenum">
              <a:rPr lang="en-GB" smtClean="0"/>
              <a:pPr/>
              <a:t>1</a:t>
            </a:fld>
            <a:endParaRPr lang="en-GB"/>
          </a:p>
        </p:txBody>
      </p:sp>
    </p:spTree>
    <p:extLst>
      <p:ext uri="{BB962C8B-B14F-4D97-AF65-F5344CB8AC3E}">
        <p14:creationId xmlns:p14="http://schemas.microsoft.com/office/powerpoint/2010/main" val="2140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There are obvious examples, like</a:t>
            </a:r>
          </a:p>
          <a:p>
            <a:pPr marL="0" indent="0">
              <a:buNone/>
            </a:pPr>
            <a:r>
              <a:rPr lang="en-GB" baseline="0" dirty="0"/>
              <a:t>Calendars</a:t>
            </a:r>
          </a:p>
          <a:p>
            <a:pPr marL="0" indent="0">
              <a:buNone/>
            </a:pPr>
            <a:r>
              <a:rPr lang="en-GB" baseline="0" dirty="0"/>
              <a:t>Databases</a:t>
            </a:r>
          </a:p>
          <a:p>
            <a:pPr marL="0" indent="0">
              <a:buNone/>
            </a:pPr>
            <a:r>
              <a:rPr lang="en-GB" baseline="0" dirty="0"/>
              <a:t>Filing systems</a:t>
            </a:r>
          </a:p>
          <a:p>
            <a:pPr marL="0" indent="0">
              <a:buNone/>
            </a:pPr>
            <a:r>
              <a:rPr lang="en-GB" baseline="0" dirty="0"/>
              <a:t>Libraries</a:t>
            </a:r>
          </a:p>
          <a:p>
            <a:pPr marL="0" indent="0">
              <a:buNone/>
            </a:pPr>
            <a:endParaRPr lang="en-GB" baseline="0" dirty="0"/>
          </a:p>
          <a:p>
            <a:pPr marL="0" indent="0">
              <a:buNone/>
            </a:pPr>
            <a:r>
              <a:rPr lang="en-GB" baseline="0" dirty="0"/>
              <a:t>Grocery stores?</a:t>
            </a:r>
          </a:p>
          <a:p>
            <a:pPr marL="0" indent="0">
              <a:buNone/>
            </a:pPr>
            <a:r>
              <a:rPr lang="en-GB" baseline="0" dirty="0"/>
              <a:t>Clothes in your wardrobe or drawers?</a:t>
            </a:r>
          </a:p>
          <a:p>
            <a:pPr marL="0" indent="0">
              <a:buNone/>
            </a:pPr>
            <a:r>
              <a:rPr lang="en-GB" baseline="0" dirty="0"/>
              <a:t>Train stations?</a:t>
            </a:r>
          </a:p>
          <a:p>
            <a:pPr marL="0" indent="0">
              <a:buNone/>
            </a:pPr>
            <a:endParaRPr lang="en-GB" baseline="0" dirty="0"/>
          </a:p>
        </p:txBody>
      </p:sp>
      <p:sp>
        <p:nvSpPr>
          <p:cNvPr id="4" name="Slide Number Placeholder 3"/>
          <p:cNvSpPr>
            <a:spLocks noGrp="1"/>
          </p:cNvSpPr>
          <p:nvPr>
            <p:ph type="sldNum" sz="quarter" idx="10"/>
          </p:nvPr>
        </p:nvSpPr>
        <p:spPr/>
        <p:txBody>
          <a:bodyPr/>
          <a:lstStyle/>
          <a:p>
            <a:fld id="{62145A11-D943-4F58-B77D-5E24EAC00F63}" type="slidenum">
              <a:rPr lang="en-GB" smtClean="0"/>
              <a:t>10</a:t>
            </a:fld>
            <a:endParaRPr lang="en-GB"/>
          </a:p>
        </p:txBody>
      </p:sp>
    </p:spTree>
    <p:extLst>
      <p:ext uri="{BB962C8B-B14F-4D97-AF65-F5344CB8AC3E}">
        <p14:creationId xmlns:p14="http://schemas.microsoft.com/office/powerpoint/2010/main" val="3736775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Great! Now that we have some structured data, we can work with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Data scientists have a wealth of experience with structured data. We know how to store it, record it, graph it, do statistical tests on it, show our work and argue about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In this example, I could easily runs some basic statistical tests and which lessons was the best attended, or what is my average attendance or whether my online sessions are getting more or less popular over time, or MANY other things.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Importantly, if someone wanted to disagree with my results, they could take my structured data, run their own tests, show me their work and we could discuss it. </a:t>
            </a:r>
          </a:p>
          <a:p>
            <a:pPr marL="0" indent="0">
              <a:buNone/>
            </a:pPr>
            <a:endParaRPr lang="en-GB" baseline="0" dirty="0"/>
          </a:p>
          <a:p>
            <a:pPr marL="0" indent="0">
              <a:buNone/>
            </a:pPr>
            <a:r>
              <a:rPr lang="en-GB" baseline="0" dirty="0"/>
              <a:t>CLICK</a:t>
            </a:r>
          </a:p>
          <a:p>
            <a:pPr marL="0" indent="0">
              <a:buNone/>
            </a:pPr>
            <a:r>
              <a:rPr lang="en-GB" baseline="0" dirty="0"/>
              <a:t>They like it. It is not exactly clear if they are good at using it because it is easy or if it is easy because they have been using it for so long. </a:t>
            </a:r>
            <a:endParaRPr lang="en-GB" dirty="0"/>
          </a:p>
          <a:p>
            <a:pPr marL="0" indent="0">
              <a:buNone/>
            </a:pPr>
            <a:endParaRPr lang="en-GB" dirty="0"/>
          </a:p>
          <a:p>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11</a:t>
            </a:fld>
            <a:endParaRPr lang="en-GB"/>
          </a:p>
        </p:txBody>
      </p:sp>
    </p:spTree>
    <p:extLst>
      <p:ext uri="{BB962C8B-B14F-4D97-AF65-F5344CB8AC3E}">
        <p14:creationId xmlns:p14="http://schemas.microsoft.com/office/powerpoint/2010/main" val="2216763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Now. UN structured data is familiar to us in our lives, but is much less familiar or easy or demonstrable for data scientists. </a:t>
            </a:r>
          </a:p>
          <a:p>
            <a:pPr marL="0" indent="0">
              <a:buNone/>
            </a:pPr>
            <a:r>
              <a:rPr lang="en-GB" baseline="0" dirty="0"/>
              <a:t>CLICK</a:t>
            </a:r>
          </a:p>
          <a:p>
            <a:pPr marL="0" indent="0">
              <a:buNone/>
            </a:pPr>
            <a:r>
              <a:rPr lang="en-GB" baseline="0" dirty="0"/>
              <a:t>This actual information content might be about the same but the lack of structure means it is all jumbled up together in one document.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indent="0">
              <a:buNone/>
            </a:pPr>
            <a:r>
              <a:rPr lang="en-GB" baseline="0" dirty="0"/>
              <a:t>Like the note that I originally had pinned to my corkboard and some other notes like it. The info is spread over different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With information is a different order or even missing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Like how this one has no title. The information is inconsistent in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Like how the dates are all written differently 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how attendance is recorded as numbers plus text, numbers written out as text, or a numerical range with the added complication that one of these (75 attended) includes the value of 75 plus the key, or the word “attended” which tells you what the 75 value relates to, but the others have just the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There is also superfluous information, like this picture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Of the shoes I want to wear while presenting. </a:t>
            </a:r>
          </a:p>
          <a:p>
            <a:pPr marL="0" indent="0">
              <a:buNone/>
            </a:pPr>
            <a:endParaRPr lang="en-GB" baseline="0" dirty="0"/>
          </a:p>
          <a:p>
            <a:pPr marL="0" indent="0">
              <a:buNone/>
            </a:pPr>
            <a:endParaRPr lang="en-GB" baseline="0" dirty="0"/>
          </a:p>
        </p:txBody>
      </p:sp>
      <p:sp>
        <p:nvSpPr>
          <p:cNvPr id="4" name="Slide Number Placeholder 3"/>
          <p:cNvSpPr>
            <a:spLocks noGrp="1"/>
          </p:cNvSpPr>
          <p:nvPr>
            <p:ph type="sldNum" sz="quarter" idx="10"/>
          </p:nvPr>
        </p:nvSpPr>
        <p:spPr/>
        <p:txBody>
          <a:bodyPr/>
          <a:lstStyle/>
          <a:p>
            <a:fld id="{62145A11-D943-4F58-B77D-5E24EAC00F63}" type="slidenum">
              <a:rPr lang="en-GB" smtClean="0"/>
              <a:t>12</a:t>
            </a:fld>
            <a:endParaRPr lang="en-GB"/>
          </a:p>
        </p:txBody>
      </p:sp>
    </p:spTree>
    <p:extLst>
      <p:ext uri="{BB962C8B-B14F-4D97-AF65-F5344CB8AC3E}">
        <p14:creationId xmlns:p14="http://schemas.microsoft.com/office/powerpoint/2010/main" val="3347024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key take away point of looking in detail at this “unstructured data” is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It is really SEMI-unstructured or even SEMI-structured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There is still a lot of structure there, but the structure that is here is much less coherent, ordered, tidy or immediately useful.</a:t>
            </a:r>
          </a:p>
        </p:txBody>
      </p:sp>
      <p:sp>
        <p:nvSpPr>
          <p:cNvPr id="4" name="Slide Number Placeholder 3"/>
          <p:cNvSpPr>
            <a:spLocks noGrp="1"/>
          </p:cNvSpPr>
          <p:nvPr>
            <p:ph type="sldNum" sz="quarter" idx="10"/>
          </p:nvPr>
        </p:nvSpPr>
        <p:spPr/>
        <p:txBody>
          <a:bodyPr/>
          <a:lstStyle/>
          <a:p>
            <a:fld id="{62145A11-D943-4F58-B77D-5E24EAC00F63}" type="slidenum">
              <a:rPr lang="en-GB" smtClean="0"/>
              <a:t>13</a:t>
            </a:fld>
            <a:endParaRPr lang="en-GB"/>
          </a:p>
        </p:txBody>
      </p:sp>
    </p:spTree>
    <p:extLst>
      <p:ext uri="{BB962C8B-B14F-4D97-AF65-F5344CB8AC3E}">
        <p14:creationId xmlns:p14="http://schemas.microsoft.com/office/powerpoint/2010/main" val="2145160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a:t>So, semi-unstructured or semi-structured data</a:t>
            </a:r>
          </a:p>
          <a:p>
            <a:pPr marL="0" indent="0">
              <a:buNone/>
            </a:pPr>
            <a:r>
              <a:rPr lang="en-GB" baseline="0"/>
              <a:t>CLICK</a:t>
            </a:r>
          </a:p>
          <a:p>
            <a:pPr marL="0" indent="0">
              <a:buNone/>
            </a:pPr>
            <a:r>
              <a:rPr lang="en-GB" baseline="0"/>
              <a:t>Has items with unique, internal structure but no (or almost no) overall or coherent structure. It has missing values, values measured differently, values labelled differently (or not labelled). It comes in different orders, is spread across sources, and more. </a:t>
            </a:r>
          </a:p>
          <a:p>
            <a:pPr marL="0" indent="0">
              <a:buNone/>
            </a:pPr>
            <a:r>
              <a:rPr lang="en-GB" baseline="0"/>
              <a:t>As a consequence, semi-structured data like this just is </a:t>
            </a:r>
          </a:p>
          <a:p>
            <a:pPr marL="0" indent="0">
              <a:buNone/>
            </a:pPr>
            <a:r>
              <a:rPr lang="en-GB" baseline="0"/>
              <a:t>CLICK</a:t>
            </a:r>
          </a:p>
          <a:p>
            <a:pPr marL="0" indent="0">
              <a:buNone/>
            </a:pPr>
            <a:r>
              <a:rPr lang="en-GB" baseline="0"/>
              <a:t>Familiar to us, on a human level. We interact with semi-structured data like this every time we speak to people. But it is much less familiar or accessible to us as researchers or analysts. </a:t>
            </a:r>
            <a:br>
              <a:rPr lang="en-GB" baseline="0"/>
            </a:br>
            <a:endParaRPr lang="en-GB" baseline="0"/>
          </a:p>
          <a:p>
            <a:pPr marL="0" indent="0">
              <a:buNone/>
            </a:pPr>
            <a:r>
              <a:rPr lang="en-GB" baseline="0"/>
              <a:t>It has information content, but that information is just a whole lot harder and slower to get at it or work with. All the fast tools were developed for structured data and they break down when over-applied. The best option for semi-structured data is just to spend a lot of time with it, reading, understanding, using logic and general knowledge to fill in gaps or retro-actively structured the information. This is, essentially, becoming an expert on a difficult research topic. </a:t>
            </a:r>
          </a:p>
          <a:p>
            <a:pPr marL="0" indent="0">
              <a:buNone/>
            </a:pPr>
            <a:endParaRPr lang="en-GB" baseline="0"/>
          </a:p>
          <a:p>
            <a:pPr marL="0" indent="0">
              <a:buNone/>
            </a:pPr>
            <a:r>
              <a:rPr lang="en-GB" baseline="0"/>
              <a:t>Results and conclusions that come out of working with semi-unstructured data rely on a lot of ‘gut instinct’. Whenever two or more people are experts on a difficult, semi-structured data kind of topic, they tend to not agree completely. They have different interpretations, they reach different conclusions and they cannot convince each other because they cannot really show all their work because … really… how do you document how you came to an intuitive conclusion? How do you demonstrate which aspects of your personal life or cultural background colour your interpretation and make one idea seem more or less believable than another?</a:t>
            </a:r>
            <a:endParaRPr lang="en-GB"/>
          </a:p>
          <a:p>
            <a:endParaRPr lang="en-GB"/>
          </a:p>
          <a:p>
            <a:pPr marL="0" indent="0">
              <a:buNone/>
            </a:pPr>
            <a:endParaRPr lang="en-GB" baseline="0"/>
          </a:p>
          <a:p>
            <a:pPr marL="0" indent="0">
              <a:buNone/>
            </a:pPr>
            <a:endParaRPr lang="en-GB" baseline="0"/>
          </a:p>
        </p:txBody>
      </p:sp>
      <p:sp>
        <p:nvSpPr>
          <p:cNvPr id="4" name="Slide Number Placeholder 3"/>
          <p:cNvSpPr>
            <a:spLocks noGrp="1"/>
          </p:cNvSpPr>
          <p:nvPr>
            <p:ph type="sldNum" sz="quarter" idx="10"/>
          </p:nvPr>
        </p:nvSpPr>
        <p:spPr/>
        <p:txBody>
          <a:bodyPr/>
          <a:lstStyle/>
          <a:p>
            <a:fld id="{62145A11-D943-4F58-B77D-5E24EAC00F63}" type="slidenum">
              <a:rPr lang="en-GB" smtClean="0"/>
              <a:t>14</a:t>
            </a:fld>
            <a:endParaRPr lang="en-GB"/>
          </a:p>
        </p:txBody>
      </p:sp>
    </p:spTree>
    <p:extLst>
      <p:ext uri="{BB962C8B-B14F-4D97-AF65-F5344CB8AC3E}">
        <p14:creationId xmlns:p14="http://schemas.microsoft.com/office/powerpoint/2010/main" val="2638315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Traditionally, the</a:t>
            </a:r>
            <a:r>
              <a:rPr lang="en-GB" baseline="0" dirty="0"/>
              <a:t> differences between structured and unstructured or semi-structured data was just to keep them separate. </a:t>
            </a:r>
          </a:p>
          <a:p>
            <a:pPr marL="0" indent="0">
              <a:buNone/>
            </a:pPr>
            <a:r>
              <a:rPr lang="en-GB" baseline="0" dirty="0"/>
              <a:t>CLICK</a:t>
            </a:r>
          </a:p>
          <a:p>
            <a:pPr marL="0" indent="0">
              <a:buNone/>
            </a:pPr>
            <a:r>
              <a:rPr lang="en-GB" baseline="0" dirty="0"/>
              <a:t>Science handled the structured stuff and showed all their work, while </a:t>
            </a:r>
          </a:p>
          <a:p>
            <a:pPr marL="0" indent="0">
              <a:buNone/>
            </a:pPr>
            <a:r>
              <a:rPr lang="en-GB" baseline="0" dirty="0"/>
              <a:t>CLICK</a:t>
            </a:r>
          </a:p>
          <a:p>
            <a:pPr marL="0" indent="0">
              <a:buNone/>
            </a:pPr>
            <a:r>
              <a:rPr lang="en-GB" baseline="0" dirty="0"/>
              <a:t>Humanities and social science did all the less structured stuff and did a lot of writing and talking and discussing about interpretations. </a:t>
            </a:r>
          </a:p>
          <a:p>
            <a:pPr marL="0" indent="0">
              <a:buNone/>
            </a:pPr>
            <a:r>
              <a:rPr lang="en-GB" baseline="0" dirty="0"/>
              <a:t>BUT - This division has started to get a bit boring. </a:t>
            </a:r>
          </a:p>
          <a:p>
            <a:pPr marL="0" indent="0">
              <a:buNone/>
            </a:pPr>
            <a:r>
              <a:rPr lang="en-GB" baseline="0" dirty="0"/>
              <a:t>We don’t want to limit ourselves in how we approach problems. </a:t>
            </a:r>
          </a:p>
          <a:p>
            <a:pPr marL="0" indent="0">
              <a:buNone/>
            </a:pPr>
            <a:r>
              <a:rPr lang="en-GB" baseline="0" dirty="0"/>
              <a:t>We want everyone to show their work as much as possible. </a:t>
            </a:r>
          </a:p>
          <a:p>
            <a:pPr marL="0" indent="0">
              <a:buNone/>
            </a:pPr>
            <a:r>
              <a:rPr lang="en-GB" baseline="0" dirty="0"/>
              <a:t>And we realise that semi-structured data is not totally structure-less.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Plus, semi-structured data is growing in volume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Way too quickly for someone to become an expert on it in traditional approaches to semi-structured data. </a:t>
            </a:r>
          </a:p>
          <a:p>
            <a:pPr marL="0" indent="0">
              <a:buNone/>
            </a:pPr>
            <a:r>
              <a:rPr lang="en-GB" baseline="0" dirty="0"/>
              <a:t>At the same time, semi-structured data is not only more common and more important to our lives, but also more accessible.</a:t>
            </a:r>
          </a:p>
        </p:txBody>
      </p:sp>
      <p:sp>
        <p:nvSpPr>
          <p:cNvPr id="4" name="Slide Number Placeholder 3"/>
          <p:cNvSpPr>
            <a:spLocks noGrp="1"/>
          </p:cNvSpPr>
          <p:nvPr>
            <p:ph type="sldNum" sz="quarter" idx="10"/>
          </p:nvPr>
        </p:nvSpPr>
        <p:spPr/>
        <p:txBody>
          <a:bodyPr/>
          <a:lstStyle/>
          <a:p>
            <a:fld id="{62145A11-D943-4F58-B77D-5E24EAC00F63}" type="slidenum">
              <a:rPr lang="en-GB" smtClean="0"/>
              <a:t>15</a:t>
            </a:fld>
            <a:endParaRPr lang="en-GB"/>
          </a:p>
        </p:txBody>
      </p:sp>
    </p:spTree>
    <p:extLst>
      <p:ext uri="{BB962C8B-B14F-4D97-AF65-F5344CB8AC3E}">
        <p14:creationId xmlns:p14="http://schemas.microsoft.com/office/powerpoint/2010/main" val="3934183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don’t get ahead of yourself! You can’t just apply structured data approaches to semi-structured data right out of the gates.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16</a:t>
            </a:fld>
            <a:endParaRPr lang="en-GB"/>
          </a:p>
        </p:txBody>
      </p:sp>
    </p:spTree>
    <p:extLst>
      <p:ext uri="{BB962C8B-B14F-4D97-AF65-F5344CB8AC3E}">
        <p14:creationId xmlns:p14="http://schemas.microsoft.com/office/powerpoint/2010/main" val="2957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t>Basically, those tools are data-mining, which includes text-mining. These tools turn</a:t>
            </a:r>
          </a:p>
          <a:p>
            <a:pPr>
              <a:defRPr/>
            </a:pPr>
            <a:r>
              <a:rPr lang="en-GB" dirty="0"/>
              <a:t>CLICK</a:t>
            </a:r>
          </a:p>
          <a:p>
            <a:pPr>
              <a:defRPr/>
            </a:pPr>
            <a:r>
              <a:rPr lang="en-GB" dirty="0"/>
              <a:t>Semi-structured data into</a:t>
            </a:r>
          </a:p>
          <a:p>
            <a:pPr>
              <a:defRPr/>
            </a:pPr>
            <a:r>
              <a:rPr lang="en-GB" dirty="0"/>
              <a:t>CLICK </a:t>
            </a:r>
          </a:p>
          <a:p>
            <a:pPr>
              <a:defRPr/>
            </a:pPr>
            <a:r>
              <a:rPr lang="en-GB" dirty="0"/>
              <a:t>Structured data. </a:t>
            </a:r>
          </a:p>
          <a:p>
            <a:pPr>
              <a:defRPr/>
            </a:pPr>
            <a:r>
              <a:rPr lang="en-GB" dirty="0"/>
              <a:t>By capturing the structure that already exists</a:t>
            </a:r>
            <a:r>
              <a:rPr lang="en-GB" baseline="0" dirty="0"/>
              <a:t> within semi-structured data, even if it is i</a:t>
            </a:r>
            <a:r>
              <a:rPr lang="en-GB" dirty="0"/>
              <a:t>rregular and incoherent and only local. </a:t>
            </a:r>
          </a:p>
          <a:p>
            <a:pPr>
              <a:defRPr/>
            </a:pPr>
            <a:r>
              <a:rPr lang="en-GB" dirty="0"/>
              <a:t>Then, </a:t>
            </a:r>
            <a:r>
              <a:rPr lang="en-GB" baseline="0" dirty="0"/>
              <a:t>cleaning and amplifying the captured structure to make it suitable for analysis with </a:t>
            </a:r>
            <a:r>
              <a:rPr lang="en-GB" dirty="0"/>
              <a:t>techniques for structured data.</a:t>
            </a:r>
          </a:p>
          <a:p>
            <a:pPr>
              <a:defRPr/>
            </a:pPr>
            <a:r>
              <a:rPr lang="en-GB" dirty="0"/>
              <a:t> </a:t>
            </a:r>
          </a:p>
          <a:p>
            <a:pPr>
              <a:defRPr/>
            </a:pPr>
            <a:r>
              <a:rPr lang="en-GB" dirty="0"/>
              <a:t>There</a:t>
            </a:r>
            <a:r>
              <a:rPr lang="en-GB" baseline="0" dirty="0"/>
              <a:t> are 4 basic steps, which I will take you through now. </a:t>
            </a:r>
          </a:p>
          <a:p>
            <a:pPr>
              <a:defRPr/>
            </a:pPr>
            <a:endParaRPr lang="en-GB" dirty="0"/>
          </a:p>
          <a:p>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17</a:t>
            </a:fld>
            <a:endParaRPr lang="en-GB"/>
          </a:p>
        </p:txBody>
      </p:sp>
    </p:spTree>
    <p:extLst>
      <p:ext uri="{BB962C8B-B14F-4D97-AF65-F5344CB8AC3E}">
        <p14:creationId xmlns:p14="http://schemas.microsoft.com/office/powerpoint/2010/main" val="931950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 1, is </a:t>
            </a:r>
          </a:p>
          <a:p>
            <a:r>
              <a:rPr lang="en-GB" dirty="0"/>
              <a:t>CLICK</a:t>
            </a:r>
          </a:p>
          <a:p>
            <a:r>
              <a:rPr lang="en-GB" dirty="0"/>
              <a:t>Retrieval,</a:t>
            </a:r>
            <a:r>
              <a:rPr lang="en-GB" baseline="0" dirty="0"/>
              <a:t> which is </a:t>
            </a:r>
            <a:r>
              <a:rPr lang="en-GB" dirty="0"/>
              <a:t>about identifying and acquiring</a:t>
            </a:r>
            <a:r>
              <a:rPr lang="en-GB" baseline="0" dirty="0"/>
              <a:t> a </a:t>
            </a:r>
            <a:r>
              <a:rPr lang="en-GB" dirty="0"/>
              <a:t>relevant (and ideally representative) set or subset of text documents. </a:t>
            </a:r>
          </a:p>
          <a:p>
            <a:endParaRPr lang="en-GB" dirty="0"/>
          </a:p>
          <a:p>
            <a:r>
              <a:rPr lang="en-GB" dirty="0"/>
              <a:t>That might be tweets featuring</a:t>
            </a:r>
            <a:r>
              <a:rPr lang="en-GB" baseline="0" dirty="0"/>
              <a:t> a certain hashtag, Blog posts with certain keywords, newspaper articles by a particular journalist, the minutes of local council meetings, just about anything. </a:t>
            </a:r>
          </a:p>
          <a:p>
            <a:endParaRPr lang="en-GB" baseline="0" dirty="0"/>
          </a:p>
          <a:p>
            <a:r>
              <a:rPr lang="en-GB" dirty="0"/>
              <a:t>Let’s say that I want to </a:t>
            </a:r>
            <a:r>
              <a:rPr lang="en-GB" baseline="0" dirty="0"/>
              <a:t>see if I can identify specific speech patterns that suggest politicians are lying about planned projects. </a:t>
            </a:r>
          </a:p>
          <a:p>
            <a:r>
              <a:rPr lang="en-GB" baseline="0" dirty="0"/>
              <a:t>First, I would retrieve a set of texts that include speech or writing from politicians about projects. </a:t>
            </a:r>
          </a:p>
          <a:p>
            <a:r>
              <a:rPr lang="en-GB" baseline="0" dirty="0"/>
              <a:t>Within this set, at least some of the texts must include known lies, but there should be some about projects that are not yet known to be lies yet. </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Your choices depend on your research question and your research resources.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must balance the desire to get ABSOLUTELY EVERYTHING that </a:t>
            </a:r>
            <a:r>
              <a:rPr lang="en-GB" i="1" baseline="0" dirty="0"/>
              <a:t>might be good</a:t>
            </a:r>
            <a:r>
              <a:rPr lang="en-GB" baseline="0" dirty="0"/>
              <a:t> to include against the time, computer storage space, processer power, etc. that you have access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have to compromise, but be clear about the choices you make because someone will want you to defend them.</a:t>
            </a:r>
            <a:endParaRPr lang="en-GB" dirty="0"/>
          </a:p>
          <a:p>
            <a:endParaRPr lang="en-GB" baseline="0" dirty="0"/>
          </a:p>
          <a:p>
            <a:r>
              <a:rPr lang="en-GB" baseline="0" dirty="0"/>
              <a:t>Keep a raw copy of your acquired data. Also, if your data is the result of a search, </a:t>
            </a:r>
          </a:p>
          <a:p>
            <a:r>
              <a:rPr lang="en-GB" baseline="0" dirty="0"/>
              <a:t>CLICK</a:t>
            </a:r>
          </a:p>
          <a:p>
            <a:r>
              <a:rPr lang="en-GB" baseline="0" dirty="0"/>
              <a:t>keep the details of your search including the sources you used, the date range you specified, the search terms, etc. </a:t>
            </a:r>
          </a:p>
          <a:p>
            <a:endParaRPr lang="en-GB" baseline="0" dirty="0"/>
          </a:p>
        </p:txBody>
      </p:sp>
      <p:sp>
        <p:nvSpPr>
          <p:cNvPr id="4" name="Slide Number Placeholder 3"/>
          <p:cNvSpPr>
            <a:spLocks noGrp="1"/>
          </p:cNvSpPr>
          <p:nvPr>
            <p:ph type="sldNum" sz="quarter" idx="10"/>
          </p:nvPr>
        </p:nvSpPr>
        <p:spPr/>
        <p:txBody>
          <a:bodyPr/>
          <a:lstStyle/>
          <a:p>
            <a:fld id="{62145A11-D943-4F58-B77D-5E24EAC00F63}" type="slidenum">
              <a:rPr lang="en-GB" smtClean="0"/>
              <a:t>18</a:t>
            </a:fld>
            <a:endParaRPr lang="en-GB"/>
          </a:p>
        </p:txBody>
      </p:sp>
    </p:spTree>
    <p:extLst>
      <p:ext uri="{BB962C8B-B14F-4D97-AF65-F5344CB8AC3E}">
        <p14:creationId xmlns:p14="http://schemas.microsoft.com/office/powerpoint/2010/main" val="3318292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Step 2 is Processing</a:t>
            </a:r>
            <a:r>
              <a:rPr lang="en-GB" baseline="0" dirty="0"/>
              <a:t> which is a bunch of practical steps that turn your potentially messy raw data into something that…</a:t>
            </a:r>
          </a:p>
          <a:p>
            <a:pPr marL="0" indent="0">
              <a:buNone/>
            </a:pPr>
            <a:r>
              <a:rPr lang="en-GB" baseline="0" dirty="0"/>
              <a:t>CLICK</a:t>
            </a:r>
          </a:p>
          <a:p>
            <a:pPr marL="0" indent="0">
              <a:buNone/>
            </a:pPr>
            <a:r>
              <a:rPr lang="en-GB" baseline="0" dirty="0"/>
              <a:t>A computer can read. </a:t>
            </a:r>
          </a:p>
          <a:p>
            <a:pPr marL="0" indent="0">
              <a:buNone/>
            </a:pPr>
            <a:r>
              <a:rPr lang="en-GB" baseline="0" dirty="0"/>
              <a:t>You can, in theory, do this manually but if you are working with any kind of volume you will want to use computational tools. There are off-the-shelf tools that you can use or adapt, which is likely to require at least a bit of coding in Python or R. </a:t>
            </a:r>
          </a:p>
          <a:p>
            <a:pPr marL="0" indent="0">
              <a:buNone/>
            </a:pPr>
            <a:endParaRPr lang="en-GB" baseline="0" dirty="0"/>
          </a:p>
          <a:p>
            <a:pPr marL="0" indent="0">
              <a:buNone/>
            </a:pPr>
            <a:r>
              <a:rPr lang="en-GB" baseline="0" dirty="0"/>
              <a:t>This step includes things like dividing and re-naming files. </a:t>
            </a:r>
          </a:p>
          <a:p>
            <a:pPr marL="0" indent="0">
              <a:buNone/>
            </a:pPr>
            <a:r>
              <a:rPr lang="en-GB" baseline="0" dirty="0"/>
              <a:t>But this step also includes N</a:t>
            </a:r>
            <a:r>
              <a:rPr lang="en-GB" dirty="0"/>
              <a:t>atural Language Processing (NLP)</a:t>
            </a:r>
            <a:r>
              <a:rPr lang="en-GB" baseline="0" dirty="0"/>
              <a:t> like:</a:t>
            </a:r>
            <a:endParaRPr lang="en-GB" dirty="0"/>
          </a:p>
          <a:p>
            <a:pPr marL="642938" lvl="1" indent="-342900">
              <a:buAutoNum type="arabicPeriod"/>
            </a:pPr>
            <a:r>
              <a:rPr lang="en-GB" dirty="0"/>
              <a:t>Basic NLP is correcting spelling, removing capital letters, substituting acronyms,</a:t>
            </a:r>
            <a:r>
              <a:rPr lang="en-GB" baseline="0" dirty="0"/>
              <a:t> etc. </a:t>
            </a:r>
          </a:p>
          <a:p>
            <a:pPr marL="642938" lvl="1" indent="-342900">
              <a:buAutoNum type="arabicPeriod"/>
            </a:pPr>
            <a:r>
              <a:rPr lang="en-GB" baseline="0" dirty="0"/>
              <a:t>More advance NLP is </a:t>
            </a:r>
          </a:p>
          <a:p>
            <a:pPr marL="1100138" lvl="2" indent="-342900">
              <a:buAutoNum type="arabicPeriod"/>
            </a:pPr>
            <a:r>
              <a:rPr lang="en-GB" dirty="0"/>
              <a:t>classifying words into grammatical categories (e.g., nouns, verbs); </a:t>
            </a:r>
          </a:p>
          <a:p>
            <a:pPr marL="1100138" lvl="2" indent="-342900">
              <a:buAutoNum type="arabicPeriod"/>
            </a:pPr>
            <a:r>
              <a:rPr lang="en-GB" dirty="0"/>
              <a:t>disambiguate words with multiple meanings through context </a:t>
            </a:r>
          </a:p>
          <a:p>
            <a:pPr marL="1100138" lvl="2" indent="-342900">
              <a:buAutoNum type="arabicPeriod"/>
            </a:pPr>
            <a:r>
              <a:rPr lang="en-GB" dirty="0"/>
              <a:t>parse a sentence,</a:t>
            </a:r>
            <a:r>
              <a:rPr lang="en-GB" baseline="0" dirty="0"/>
              <a:t> which means </a:t>
            </a:r>
            <a:r>
              <a:rPr lang="en-GB" dirty="0"/>
              <a:t>representing its structure by extracting and marking up text.</a:t>
            </a:r>
          </a:p>
          <a:p>
            <a:pPr marL="1100138" lvl="2" indent="-342900">
              <a:buAutoNum type="arabicPeriod"/>
            </a:pPr>
            <a:endParaRPr lang="en-GB" baseline="0" dirty="0"/>
          </a:p>
          <a:p>
            <a:pPr marL="300038" marR="0" lvl="1" indent="0" algn="l" defTabSz="914400" rtl="0" eaLnBrk="1" fontAlgn="auto" latinLnBrk="0" hangingPunct="1">
              <a:lnSpc>
                <a:spcPct val="100000"/>
              </a:lnSpc>
              <a:spcBef>
                <a:spcPts val="0"/>
              </a:spcBef>
              <a:spcAft>
                <a:spcPts val="0"/>
              </a:spcAft>
              <a:buClrTx/>
              <a:buSzTx/>
              <a:buFontTx/>
              <a:buNone/>
              <a:tabLst/>
              <a:defRPr/>
            </a:pPr>
            <a:r>
              <a:rPr lang="en-GB" baseline="0" dirty="0"/>
              <a:t>This step may be, perhaps surprisingly, one of the most time-consuming steps for a lot of projects.</a:t>
            </a:r>
          </a:p>
          <a:p>
            <a:pPr marL="300038" marR="0" lvl="1" indent="0" algn="l" defTabSz="914400" rtl="0" eaLnBrk="1" fontAlgn="auto" latinLnBrk="0" hangingPunct="1">
              <a:lnSpc>
                <a:spcPct val="100000"/>
              </a:lnSpc>
              <a:spcBef>
                <a:spcPts val="0"/>
              </a:spcBef>
              <a:spcAft>
                <a:spcPts val="0"/>
              </a:spcAft>
              <a:buClrTx/>
              <a:buSzTx/>
              <a:buFontTx/>
              <a:buNone/>
              <a:tabLst/>
              <a:defRPr/>
            </a:pPr>
            <a:r>
              <a:rPr lang="en-GB" baseline="0" dirty="0"/>
              <a:t>It requires lot of careful thinking about structure – what you will need for which kind of analysis, how it will be accessed, which things need to be kept separate or put together, how different bits of information relate to each other. </a:t>
            </a:r>
          </a:p>
          <a:p>
            <a:pPr marL="300038" marR="0" lvl="1" indent="0" algn="l" defTabSz="914400" rtl="0" eaLnBrk="1" fontAlgn="auto" latinLnBrk="0" hangingPunct="1">
              <a:lnSpc>
                <a:spcPct val="100000"/>
              </a:lnSpc>
              <a:spcBef>
                <a:spcPts val="0"/>
              </a:spcBef>
              <a:spcAft>
                <a:spcPts val="0"/>
              </a:spcAft>
              <a:buClrTx/>
              <a:buSzTx/>
              <a:buFontTx/>
              <a:buNone/>
              <a:tabLst/>
              <a:defRPr/>
            </a:pPr>
            <a:r>
              <a:rPr lang="en-GB" baseline="0" dirty="0"/>
              <a:t>You may need to process the same raw data into multiple processed data sets, each specifically created for a particular analysis. </a:t>
            </a:r>
          </a:p>
          <a:p>
            <a:pPr marL="300038" marR="0" lvl="1"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300038" marR="0" lvl="1" indent="0" algn="l" defTabSz="914400" rtl="0" eaLnBrk="1" fontAlgn="auto" latinLnBrk="0" hangingPunct="1">
              <a:lnSpc>
                <a:spcPct val="100000"/>
              </a:lnSpc>
              <a:spcBef>
                <a:spcPts val="0"/>
              </a:spcBef>
              <a:spcAft>
                <a:spcPts val="0"/>
              </a:spcAft>
              <a:buClrTx/>
              <a:buSzTx/>
              <a:buFontTx/>
              <a:buNone/>
              <a:tabLst/>
              <a:defRPr/>
            </a:pPr>
            <a:r>
              <a:rPr lang="en-GB" baseline="0" dirty="0"/>
              <a:t>Even if done well, you may not get 100% perfect results, </a:t>
            </a:r>
          </a:p>
          <a:p>
            <a:pPr marL="300038" marR="0" lvl="1" indent="0" algn="l" defTabSz="914400" rtl="0" eaLnBrk="1" fontAlgn="auto" latinLnBrk="0" hangingPunct="1">
              <a:lnSpc>
                <a:spcPct val="100000"/>
              </a:lnSpc>
              <a:spcBef>
                <a:spcPts val="0"/>
              </a:spcBef>
              <a:spcAft>
                <a:spcPts val="0"/>
              </a:spcAft>
              <a:buClrTx/>
              <a:buSzTx/>
              <a:buFontTx/>
              <a:buNone/>
              <a:tabLst/>
              <a:defRPr/>
            </a:pPr>
            <a:r>
              <a:rPr lang="en-GB" baseline="0" dirty="0"/>
              <a:t>If you require perfect or near perfect results, you will need multiple rounds of manual checks and corrections. </a:t>
            </a:r>
          </a:p>
          <a:p>
            <a:pPr marL="300038" marR="0" lvl="1"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300038" marR="0" lvl="1" indent="0" algn="l" defTabSz="914400" rtl="0" eaLnBrk="1" fontAlgn="auto" latinLnBrk="0" hangingPunct="1">
              <a:lnSpc>
                <a:spcPct val="100000"/>
              </a:lnSpc>
              <a:spcBef>
                <a:spcPts val="0"/>
              </a:spcBef>
              <a:spcAft>
                <a:spcPts val="0"/>
              </a:spcAft>
              <a:buClrTx/>
              <a:buSzTx/>
              <a:buFontTx/>
              <a:buNone/>
              <a:tabLst/>
              <a:defRPr/>
            </a:pPr>
            <a:r>
              <a:rPr lang="en-GB" baseline="0" dirty="0"/>
              <a:t>If you expect to do these steps on very large volumes of data, or frequently as new data sets become available, you may want to devise your own scripts to automate the processing steps. </a:t>
            </a:r>
          </a:p>
          <a:p>
            <a:pPr marL="300038" marR="0" lvl="1" indent="0" algn="l" defTabSz="914400" rtl="0" eaLnBrk="1" fontAlgn="auto" latinLnBrk="0" hangingPunct="1">
              <a:lnSpc>
                <a:spcPct val="100000"/>
              </a:lnSpc>
              <a:spcBef>
                <a:spcPts val="0"/>
              </a:spcBef>
              <a:spcAft>
                <a:spcPts val="0"/>
              </a:spcAft>
              <a:buClrTx/>
              <a:buSzTx/>
              <a:buFontTx/>
              <a:buNone/>
              <a:tabLst/>
              <a:defRPr/>
            </a:pPr>
            <a:r>
              <a:rPr lang="en-GB" baseline="0" dirty="0"/>
              <a:t>That may require much more time at this point, to write the code or manually train a tool, but then you should be able to save time later by using the automated tool. </a:t>
            </a:r>
          </a:p>
        </p:txBody>
      </p:sp>
      <p:sp>
        <p:nvSpPr>
          <p:cNvPr id="4" name="Slide Number Placeholder 3"/>
          <p:cNvSpPr>
            <a:spLocks noGrp="1"/>
          </p:cNvSpPr>
          <p:nvPr>
            <p:ph type="sldNum" sz="quarter" idx="10"/>
          </p:nvPr>
        </p:nvSpPr>
        <p:spPr/>
        <p:txBody>
          <a:bodyPr/>
          <a:lstStyle/>
          <a:p>
            <a:fld id="{62145A11-D943-4F58-B77D-5E24EAC00F63}" type="slidenum">
              <a:rPr lang="en-GB" smtClean="0"/>
              <a:t>19</a:t>
            </a:fld>
            <a:endParaRPr lang="en-GB"/>
          </a:p>
        </p:txBody>
      </p:sp>
    </p:spTree>
    <p:extLst>
      <p:ext uri="{BB962C8B-B14F-4D97-AF65-F5344CB8AC3E}">
        <p14:creationId xmlns:p14="http://schemas.microsoft.com/office/powerpoint/2010/main" val="343502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GB" dirty="0"/>
              <a:t>You should see a</a:t>
            </a:r>
            <a:r>
              <a:rPr lang="en-GB" baseline="0" dirty="0"/>
              <a:t> poll on your screen around about now.  And if you can answer whether you can hear us or not…</a:t>
            </a:r>
            <a:endParaRPr lang="en-GB" dirty="0"/>
          </a:p>
          <a:p>
            <a:pPr>
              <a:buFont typeface="Arial" pitchFamily="34" charset="0"/>
              <a:buChar char="•"/>
            </a:pPr>
            <a:r>
              <a:rPr lang="en-GB" dirty="0"/>
              <a:t>Yes</a:t>
            </a:r>
          </a:p>
          <a:p>
            <a:pPr>
              <a:buFont typeface="Arial" pitchFamily="34" charset="0"/>
              <a:buChar char="•"/>
            </a:pPr>
            <a:r>
              <a:rPr lang="en-GB" dirty="0"/>
              <a:t>No</a:t>
            </a:r>
          </a:p>
          <a:p>
            <a:endParaRPr lang="en-GB" dirty="0"/>
          </a:p>
        </p:txBody>
      </p:sp>
      <p:sp>
        <p:nvSpPr>
          <p:cNvPr id="4" name="Slide Number Placeholder 3"/>
          <p:cNvSpPr>
            <a:spLocks noGrp="1"/>
          </p:cNvSpPr>
          <p:nvPr>
            <p:ph type="sldNum" sz="quarter" idx="10"/>
          </p:nvPr>
        </p:nvSpPr>
        <p:spPr/>
        <p:txBody>
          <a:bodyPr/>
          <a:lstStyle/>
          <a:p>
            <a:fld id="{60AD55C9-684C-4B43-B31D-7F03C8782989}" type="slidenum">
              <a:rPr lang="en-GB" smtClean="0"/>
              <a:pPr/>
              <a:t>2</a:t>
            </a:fld>
            <a:endParaRPr lang="en-GB"/>
          </a:p>
        </p:txBody>
      </p:sp>
    </p:spTree>
    <p:extLst>
      <p:ext uri="{BB962C8B-B14F-4D97-AF65-F5344CB8AC3E}">
        <p14:creationId xmlns:p14="http://schemas.microsoft.com/office/powerpoint/2010/main" val="235383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As an example, let’s say we want to analyse some texts we scraped from internet comment boards.</a:t>
            </a:r>
          </a:p>
          <a:p>
            <a:pPr marL="0" indent="0">
              <a:buNone/>
            </a:pPr>
            <a:r>
              <a:rPr lang="en-GB" baseline="0" dirty="0"/>
              <a:t>CLICK</a:t>
            </a:r>
          </a:p>
          <a:p>
            <a:pPr marL="0" indent="0">
              <a:buNone/>
            </a:pPr>
            <a:r>
              <a:rPr lang="en-GB" baseline="0" dirty="0"/>
              <a:t>We take this sentence, which we can read easily despite the spelling error…</a:t>
            </a:r>
          </a:p>
          <a:p>
            <a:pPr marL="0" indent="0">
              <a:buNone/>
            </a:pPr>
            <a:r>
              <a:rPr lang="en-GB" baseline="0" dirty="0"/>
              <a:t>CLICK </a:t>
            </a:r>
          </a:p>
          <a:p>
            <a:pPr marL="0" indent="0">
              <a:buNone/>
            </a:pPr>
            <a:r>
              <a:rPr lang="en-GB" baseline="0" dirty="0"/>
              <a:t>And put it through the NLP process, which are visually represented in these kind of grammar trees, typically with capital letters, punctuation and spelling errors removed. In fact, what comes out of a computational NLM approach is more like …</a:t>
            </a:r>
            <a:br>
              <a:rPr lang="en-GB" baseline="0" dirty="0"/>
            </a:br>
            <a:r>
              <a:rPr lang="en-GB" baseline="0" dirty="0"/>
              <a:t>CLICK </a:t>
            </a:r>
          </a:p>
          <a:p>
            <a:pPr marL="0" indent="0">
              <a:buNone/>
            </a:pPr>
            <a:r>
              <a:rPr lang="en-GB" baseline="0" dirty="0"/>
              <a:t>This gobbledygook looking output of nested brackets, tag codes and colons. Humans do not find this particularly easy to read, but computers can work with quite well. </a:t>
            </a:r>
          </a:p>
          <a:p>
            <a:pPr marL="0" indent="0">
              <a:buNone/>
            </a:pPr>
            <a:endParaRPr lang="en-GB" baseline="0" dirty="0"/>
          </a:p>
          <a:p>
            <a:pPr marL="0" indent="0">
              <a:buNone/>
            </a:pPr>
            <a:r>
              <a:rPr lang="en-GB" baseline="0" dirty="0"/>
              <a:t>Be sure to document all the changes you made here and why. </a:t>
            </a:r>
          </a:p>
          <a:p>
            <a:pPr marL="0" indent="0">
              <a:buNone/>
            </a:pPr>
            <a:r>
              <a:rPr lang="en-GB" baseline="0" dirty="0"/>
              <a:t>For example, there is information in the spelling error. Removing that information by correcting the error must be a clear and justified choice relevant to your research question. </a:t>
            </a:r>
          </a:p>
          <a:p>
            <a:pPr marL="0" indent="0">
              <a:buNone/>
            </a:pP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20</a:t>
            </a:fld>
            <a:endParaRPr lang="en-GB"/>
          </a:p>
        </p:txBody>
      </p:sp>
    </p:spTree>
    <p:extLst>
      <p:ext uri="{BB962C8B-B14F-4D97-AF65-F5344CB8AC3E}">
        <p14:creationId xmlns:p14="http://schemas.microsoft.com/office/powerpoint/2010/main" val="2536243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GB" dirty="0"/>
              <a:t>Step 3 is </a:t>
            </a:r>
          </a:p>
          <a:p>
            <a:pPr marL="0" indent="0">
              <a:buFont typeface="Arial" pitchFamily="34" charset="0"/>
              <a:buNone/>
            </a:pPr>
            <a:r>
              <a:rPr lang="en-GB" dirty="0"/>
              <a:t>CLICK</a:t>
            </a:r>
          </a:p>
          <a:p>
            <a:pPr marL="0" indent="0">
              <a:buFont typeface="Arial" pitchFamily="34" charset="0"/>
              <a:buNone/>
            </a:pPr>
            <a:r>
              <a:rPr lang="en-GB" dirty="0"/>
              <a:t>extraction, which is about running</a:t>
            </a:r>
            <a:r>
              <a:rPr lang="en-GB" baseline="0" dirty="0"/>
              <a:t> a</a:t>
            </a:r>
            <a:r>
              <a:rPr lang="en-GB" dirty="0"/>
              <a:t> particular statistical</a:t>
            </a:r>
            <a:r>
              <a:rPr lang="en-GB" baseline="0" dirty="0"/>
              <a:t> method relevant to the original research question. </a:t>
            </a:r>
            <a:endParaRPr lang="en-GB" dirty="0"/>
          </a:p>
          <a:p>
            <a:pPr marL="0" indent="0">
              <a:buFont typeface="Arial" pitchFamily="34" charset="0"/>
              <a:buNone/>
            </a:pPr>
            <a:endParaRPr lang="en-GB"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This might be fairly basic things like</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relative word frequencies</a:t>
            </a:r>
            <a:r>
              <a:rPr lang="en-GB" baseline="0" dirty="0"/>
              <a:t> or </a:t>
            </a:r>
            <a:r>
              <a:rPr lang="en-GB" dirty="0"/>
              <a:t>counts of occurrences of complex multi-word terms. People have used this to show that letters of support written for female and male candidates use</a:t>
            </a:r>
            <a:r>
              <a:rPr lang="en-GB" baseline="0" dirty="0"/>
              <a:t> statistically different words, thus, potentially gendering some information that should ideally be gender-neutral.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But the</a:t>
            </a:r>
            <a:r>
              <a:rPr lang="en-GB" baseline="0" dirty="0"/>
              <a:t> methods</a:t>
            </a:r>
            <a:r>
              <a:rPr lang="en-GB" dirty="0"/>
              <a:t> can also</a:t>
            </a:r>
            <a:r>
              <a:rPr lang="en-GB" baseline="0" dirty="0"/>
              <a:t> be more complex, such as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Identifying whether words used</a:t>
            </a:r>
            <a:r>
              <a:rPr lang="en-GB" baseline="0" dirty="0"/>
              <a:t> in different contexts are likely to be synonyms or translations of each other. Or</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Calculating </a:t>
            </a:r>
            <a:r>
              <a:rPr lang="en-GB" baseline="0" dirty="0"/>
              <a:t>relationships between terms, entities, events, places and more. For example, you could graph the social distance between people or organisations based on how they are or are not mentioned together in documents or you could put </a:t>
            </a:r>
            <a:r>
              <a:rPr lang="en-GB" dirty="0"/>
              <a:t>events extracted from newspaper articles into timelines or o</a:t>
            </a:r>
            <a:r>
              <a:rPr lang="en-GB" baseline="0" dirty="0"/>
              <a:t>nto maps.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baseline="0" dirty="0"/>
              <a:t>Then, there are lots of kinds of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baseline="0" dirty="0"/>
              <a:t>Categorisation, such as classifying documents by sentiment, by topic, by author, time period, gender, etc. These can help recognise plagiarism, or generate automatic responses to customer emails, etc. Finally,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baseline="0" dirty="0"/>
              <a:t>Prediction is a growing area of application. </a:t>
            </a:r>
            <a:r>
              <a:rPr lang="en-GB" dirty="0"/>
              <a:t>Choi &amp; Varian, 2012</a:t>
            </a:r>
            <a:r>
              <a:rPr lang="en-GB" baseline="0" dirty="0"/>
              <a:t> call it </a:t>
            </a:r>
            <a:r>
              <a:rPr lang="en-GB" dirty="0"/>
              <a:t>‘contemporaneous forecasting’ or ‘</a:t>
            </a:r>
            <a:r>
              <a:rPr lang="en-GB" dirty="0" err="1"/>
              <a:t>nowcasting</a:t>
            </a:r>
            <a:r>
              <a:rPr lang="en-GB" dirty="0"/>
              <a:t>’ and used it to </a:t>
            </a:r>
            <a:r>
              <a:rPr lang="en-GB" baseline="0" dirty="0"/>
              <a:t>predict crimes or terror attacks based on intercepted communications.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dirty="0"/>
              <a:t>This step</a:t>
            </a:r>
            <a:r>
              <a:rPr lang="en-GB" baseline="0" dirty="0"/>
              <a:t> uses familiar s</a:t>
            </a:r>
            <a:r>
              <a:rPr lang="en-GB" dirty="0"/>
              <a:t>tatistical analyses to show </a:t>
            </a:r>
            <a:r>
              <a:rPr lang="en-GB" baseline="0" dirty="0"/>
              <a:t>significant differences or relationships or influences. So, this step is about your regression models, P values, error bars, and so on.  </a:t>
            </a:r>
            <a:endParaRPr lang="en-GB" dirty="0"/>
          </a:p>
          <a:p>
            <a:pPr marL="0" indent="0">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21</a:t>
            </a:fld>
            <a:endParaRPr lang="en-GB"/>
          </a:p>
        </p:txBody>
      </p:sp>
    </p:spTree>
    <p:extLst>
      <p:ext uri="{BB962C8B-B14F-4D97-AF65-F5344CB8AC3E}">
        <p14:creationId xmlns:p14="http://schemas.microsoft.com/office/powerpoint/2010/main" val="1046151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a:p>
            <a:pPr marL="0" indent="0">
              <a:buNone/>
            </a:pPr>
            <a:r>
              <a:rPr lang="en-GB" dirty="0"/>
              <a:t>Step 4 is insight. Like step 3, this should be broadly familiar territory. </a:t>
            </a:r>
          </a:p>
          <a:p>
            <a:pPr marL="0" indent="0">
              <a:buNone/>
            </a:pPr>
            <a:endParaRPr lang="en-GB" dirty="0"/>
          </a:p>
          <a:p>
            <a:pPr marL="0" indent="0">
              <a:buNone/>
            </a:pPr>
            <a:r>
              <a:rPr lang="en-GB" dirty="0"/>
              <a:t>This step is about showing</a:t>
            </a:r>
            <a:r>
              <a:rPr lang="en-GB" baseline="0" dirty="0"/>
              <a:t> my the outcomes from the statistical methods matter. It includes justifying all the steps you took so far – </a:t>
            </a:r>
          </a:p>
          <a:p>
            <a:pPr marL="171450" indent="-171450">
              <a:buFont typeface="Arial" panose="020B0604020202020204" pitchFamily="34" charset="0"/>
              <a:buChar char="•"/>
            </a:pPr>
            <a:r>
              <a:rPr lang="en-GB" baseline="0" dirty="0"/>
              <a:t>Why you retrieved what you did, </a:t>
            </a:r>
          </a:p>
          <a:p>
            <a:pPr marL="171450" indent="-171450">
              <a:buFont typeface="Arial" panose="020B0604020202020204" pitchFamily="34" charset="0"/>
              <a:buChar char="•"/>
            </a:pPr>
            <a:r>
              <a:rPr lang="en-GB" baseline="0" dirty="0"/>
              <a:t>Why you processed it the way you did, </a:t>
            </a:r>
          </a:p>
          <a:p>
            <a:pPr marL="171450" indent="-171450">
              <a:buFont typeface="Arial" panose="020B0604020202020204" pitchFamily="34" charset="0"/>
              <a:buChar char="•"/>
            </a:pPr>
            <a:r>
              <a:rPr lang="en-GB" baseline="0" dirty="0"/>
              <a:t>Why you extracted the things you did and </a:t>
            </a:r>
          </a:p>
          <a:p>
            <a:pPr marL="171450" indent="-171450">
              <a:buFont typeface="Arial" panose="020B0604020202020204" pitchFamily="34" charset="0"/>
              <a:buChar char="•"/>
            </a:pPr>
            <a:r>
              <a:rPr lang="en-GB" baseline="0" dirty="0"/>
              <a:t>Why you ran the statistical tests you did. </a:t>
            </a:r>
          </a:p>
          <a:p>
            <a:pPr marL="0" indent="0">
              <a:buNone/>
            </a:pPr>
            <a:endParaRPr lang="en-GB" baseline="0" dirty="0"/>
          </a:p>
          <a:p>
            <a:pPr marL="0" indent="0">
              <a:buNone/>
            </a:pPr>
            <a:r>
              <a:rPr lang="en-GB" baseline="0" dirty="0"/>
              <a:t>Many of the hard sciences, and some aspects of social science, do this already. </a:t>
            </a:r>
            <a:br>
              <a:rPr lang="en-GB" baseline="0" dirty="0"/>
            </a:br>
            <a:r>
              <a:rPr lang="en-GB" baseline="0" dirty="0"/>
              <a:t>However, it may feel much more exposed than some social scientists are used to. </a:t>
            </a:r>
          </a:p>
          <a:p>
            <a:pPr marL="0" indent="0">
              <a:buNone/>
            </a:pPr>
            <a:r>
              <a:rPr lang="en-GB" baseline="0" dirty="0"/>
              <a:t>I have read a lot of papers that say things like “building on the theories of </a:t>
            </a:r>
            <a:r>
              <a:rPr lang="en-GB" baseline="0" dirty="0" err="1"/>
              <a:t>Dr.</a:t>
            </a:r>
            <a:r>
              <a:rPr lang="en-GB" baseline="0" dirty="0"/>
              <a:t> X, we now add aspects of Y…” which requires that readers buy into the expertise of the writer and their interpretation of the expertise of </a:t>
            </a:r>
            <a:r>
              <a:rPr lang="en-GB" baseline="0" dirty="0" err="1"/>
              <a:t>Dr.</a:t>
            </a:r>
            <a:r>
              <a:rPr lang="en-GB" baseline="0" dirty="0"/>
              <a:t> X. </a:t>
            </a:r>
          </a:p>
          <a:p>
            <a:pPr marL="0" indent="0">
              <a:buNone/>
            </a:pPr>
            <a:r>
              <a:rPr lang="en-GB" baseline="0" dirty="0"/>
              <a:t>Instead, you have to be prepared to specify the exact model, algorithm or code used by </a:t>
            </a:r>
            <a:r>
              <a:rPr lang="en-GB" baseline="0" dirty="0" err="1"/>
              <a:t>Dr.</a:t>
            </a:r>
            <a:r>
              <a:rPr lang="en-GB" baseline="0" dirty="0"/>
              <a:t> X used and exactly what steps, algorithm, or code you added, changed or re-ordered and why. </a:t>
            </a:r>
          </a:p>
          <a:p>
            <a:pPr marL="0" indent="0">
              <a:buNone/>
            </a:pPr>
            <a:endParaRPr lang="en-GB" baseline="0" dirty="0"/>
          </a:p>
          <a:p>
            <a:pPr marL="0" indent="0">
              <a:buNone/>
            </a:pPr>
            <a:r>
              <a:rPr lang="en-GB" baseline="0" dirty="0"/>
              <a:t>This step also includes the presentation or visualisation of the results, which can be difficult when there are not many well accepted examples of how to present or visualise those results well.</a:t>
            </a:r>
          </a:p>
          <a:p>
            <a:pPr marL="0" indent="0">
              <a:buNone/>
            </a:pPr>
            <a:r>
              <a:rPr lang="en-GB" baseline="0" dirty="0"/>
              <a:t>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br>
              <a:rPr lang="en-GB" baseline="0" dirty="0"/>
            </a:br>
            <a:r>
              <a:rPr lang="en-GB" baseline="0" dirty="0"/>
              <a:t>This is a word cloud of one-word reactions to one of President Obama’s State of the union addresses.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Size represents frequency, but location is irrelevant.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visualisation has a very different impact than would a simple table with words in one column and frequency counts in the next. </a:t>
            </a:r>
            <a:br>
              <a:rPr lang="en-GB" baseline="0" dirty="0"/>
            </a:br>
            <a:r>
              <a:rPr lang="en-GB" baseline="0" dirty="0"/>
              <a:t>But is the difference in impact good? Distracting? Misleading? Simply unfamiliar? Something else?</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22</a:t>
            </a:fld>
            <a:endParaRPr lang="en-GB"/>
          </a:p>
        </p:txBody>
      </p:sp>
    </p:spTree>
    <p:extLst>
      <p:ext uri="{BB962C8B-B14F-4D97-AF65-F5344CB8AC3E}">
        <p14:creationId xmlns:p14="http://schemas.microsoft.com/office/powerpoint/2010/main" val="2939713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So here is a fairly simple example of a research project as it moves through all four steps.</a:t>
            </a:r>
            <a:r>
              <a:rPr lang="en-GB" baseline="0" dirty="0"/>
              <a:t> </a:t>
            </a:r>
          </a:p>
          <a:p>
            <a:pPr marL="0" indent="0">
              <a:buNone/>
            </a:pPr>
            <a:endParaRPr lang="en-GB" baseline="0" dirty="0"/>
          </a:p>
          <a:p>
            <a:pPr marL="0" indent="0">
              <a:buNone/>
            </a:pPr>
            <a:r>
              <a:rPr lang="en-GB" baseline="0" dirty="0"/>
              <a:t>Choices to consider – how to choose the users? Why 20 users? Why 10 days?</a:t>
            </a:r>
          </a:p>
          <a:p>
            <a:pPr marL="0" indent="0">
              <a:buNone/>
            </a:pPr>
            <a:endParaRPr lang="en-GB" baseline="0" dirty="0"/>
          </a:p>
          <a:p>
            <a:pPr marL="0" indent="0">
              <a:buNone/>
            </a:pPr>
            <a:r>
              <a:rPr lang="en-GB" baseline="0" dirty="0"/>
              <a:t>Is “by date” precise enough? How about date plus time? What about time zones?</a:t>
            </a:r>
          </a:p>
          <a:p>
            <a:pPr marL="0" indent="0">
              <a:buNone/>
            </a:pPr>
            <a:endParaRPr lang="en-GB" baseline="0" dirty="0"/>
          </a:p>
          <a:p>
            <a:pPr marL="0" indent="0">
              <a:buNone/>
            </a:pPr>
            <a:r>
              <a:rPr lang="en-GB" baseline="0" dirty="0"/>
              <a:t>Is trendiness boosted if a hashtag later goes on to trend or must it be trending at the time? </a:t>
            </a:r>
          </a:p>
          <a:p>
            <a:pPr marL="0" indent="0">
              <a:buNone/>
            </a:pPr>
            <a:r>
              <a:rPr lang="en-GB" baseline="0" dirty="0"/>
              <a:t>Is an author’s trendiness diluted by volume of tweets that don’t include a trending hashtag or does this show diversity of interests?</a:t>
            </a:r>
          </a:p>
          <a:p>
            <a:pPr marL="0" indent="0">
              <a:buNone/>
            </a:pPr>
            <a:r>
              <a:rPr lang="en-GB" baseline="0" dirty="0"/>
              <a:t> </a:t>
            </a:r>
          </a:p>
        </p:txBody>
      </p:sp>
      <p:sp>
        <p:nvSpPr>
          <p:cNvPr id="4" name="Slide Number Placeholder 3"/>
          <p:cNvSpPr>
            <a:spLocks noGrp="1"/>
          </p:cNvSpPr>
          <p:nvPr>
            <p:ph type="sldNum" sz="quarter" idx="10"/>
          </p:nvPr>
        </p:nvSpPr>
        <p:spPr/>
        <p:txBody>
          <a:bodyPr/>
          <a:lstStyle/>
          <a:p>
            <a:fld id="{62145A11-D943-4F58-B77D-5E24EAC00F63}" type="slidenum">
              <a:rPr lang="en-GB" smtClean="0"/>
              <a:t>23</a:t>
            </a:fld>
            <a:endParaRPr lang="en-GB"/>
          </a:p>
        </p:txBody>
      </p:sp>
    </p:spTree>
    <p:extLst>
      <p:ext uri="{BB962C8B-B14F-4D97-AF65-F5344CB8AC3E}">
        <p14:creationId xmlns:p14="http://schemas.microsoft.com/office/powerpoint/2010/main" val="3163988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And here is all four</a:t>
            </a:r>
            <a:r>
              <a:rPr lang="en-GB" baseline="0" dirty="0"/>
              <a:t> steps of a more complex research project, one that I actually contributed to. </a:t>
            </a:r>
          </a:p>
          <a:p>
            <a:pPr marL="0" indent="0">
              <a:buNone/>
            </a:pPr>
            <a:endParaRPr lang="en-GB" dirty="0"/>
          </a:p>
          <a:p>
            <a:pPr marL="0" indent="0">
              <a:buNone/>
            </a:pPr>
            <a:r>
              <a:rPr lang="en-GB" dirty="0"/>
              <a:t>Split</a:t>
            </a:r>
            <a:r>
              <a:rPr lang="en-GB" baseline="0" dirty="0"/>
              <a:t> news articles into in</a:t>
            </a:r>
            <a:r>
              <a:rPr lang="en-GB" dirty="0"/>
              <a:t>dividual sentences.</a:t>
            </a:r>
          </a:p>
          <a:p>
            <a:pPr marL="0" indent="0">
              <a:buNone/>
            </a:pPr>
            <a:r>
              <a:rPr lang="en-GB" dirty="0"/>
              <a:t>Sentences decomposed into tokens (tagged as part-of-speech (POS),</a:t>
            </a:r>
            <a:r>
              <a:rPr lang="en-GB" baseline="0" dirty="0"/>
              <a:t> lemma, </a:t>
            </a:r>
            <a:r>
              <a:rPr lang="en-GB" dirty="0"/>
              <a:t>predicate-argument structures, and any arguments (i.e., subject and object).</a:t>
            </a:r>
          </a:p>
          <a:p>
            <a:pPr marL="0" indent="0">
              <a:buNone/>
            </a:pPr>
            <a:r>
              <a:rPr lang="en-GB" dirty="0"/>
              <a:t>Own rules </a:t>
            </a:r>
          </a:p>
          <a:p>
            <a:pPr marL="228600" indent="-228600">
              <a:buAutoNum type="arabicParenBoth"/>
            </a:pPr>
            <a:r>
              <a:rPr lang="en-GB" dirty="0"/>
              <a:t>checking for specific values of POS tags, e.g., to check for verb tense and for modal verbs; </a:t>
            </a:r>
          </a:p>
          <a:p>
            <a:pPr marL="228600" indent="-228600">
              <a:buAutoNum type="arabicParenBoth"/>
            </a:pPr>
            <a:r>
              <a:rPr lang="en-GB" dirty="0"/>
              <a:t>matching lemmatised tokens in look-up lists, e.g., of uncertainty cues, graded adjectives;</a:t>
            </a:r>
          </a:p>
          <a:p>
            <a:pPr marL="228600" indent="-228600">
              <a:buAutoNum type="arabicParenBoth"/>
            </a:pPr>
            <a:r>
              <a:rPr lang="en-GB" dirty="0"/>
              <a:t>checking for definite noun phrases and whether they act as the subject or object of a main verb; and </a:t>
            </a:r>
          </a:p>
          <a:p>
            <a:pPr marL="228600" indent="-228600">
              <a:buAutoNum type="arabicParenBoth"/>
            </a:pPr>
            <a:r>
              <a:rPr lang="en-GB" dirty="0"/>
              <a:t>matching against regular expressions designed to capture absolute and relative temporal expressions. </a:t>
            </a:r>
          </a:p>
          <a:p>
            <a:pPr marL="0" indent="0">
              <a:buNone/>
            </a:pPr>
            <a:endParaRPr lang="en-GB" dirty="0"/>
          </a:p>
          <a:p>
            <a:pPr marL="0" indent="0">
              <a:buNone/>
            </a:pPr>
            <a:r>
              <a:rPr lang="en-GB" dirty="0"/>
              <a:t>overall performance of 64\%</a:t>
            </a:r>
          </a:p>
        </p:txBody>
      </p:sp>
      <p:sp>
        <p:nvSpPr>
          <p:cNvPr id="4" name="Slide Number Placeholder 3"/>
          <p:cNvSpPr>
            <a:spLocks noGrp="1"/>
          </p:cNvSpPr>
          <p:nvPr>
            <p:ph type="sldNum" sz="quarter" idx="10"/>
          </p:nvPr>
        </p:nvSpPr>
        <p:spPr/>
        <p:txBody>
          <a:bodyPr/>
          <a:lstStyle/>
          <a:p>
            <a:fld id="{62145A11-D943-4F58-B77D-5E24EAC00F63}" type="slidenum">
              <a:rPr lang="en-GB" smtClean="0"/>
              <a:t>24</a:t>
            </a:fld>
            <a:endParaRPr lang="en-GB"/>
          </a:p>
        </p:txBody>
      </p:sp>
    </p:spTree>
    <p:extLst>
      <p:ext uri="{BB962C8B-B14F-4D97-AF65-F5344CB8AC3E}">
        <p14:creationId xmlns:p14="http://schemas.microsoft.com/office/powerpoint/2010/main" val="2845680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forcing semi-structured data into structured data, you remove information. For example, </a:t>
            </a:r>
            <a:r>
              <a:rPr lang="en-US" dirty="0"/>
              <a:t>standardizing spelling removes the kind of information that we get from </a:t>
            </a:r>
            <a:r>
              <a:rPr lang="en-US" dirty="0" err="1"/>
              <a:t>recognising</a:t>
            </a:r>
            <a:r>
              <a:rPr lang="en-US" dirty="0"/>
              <a:t> that a text has an error or even just a non-standard variant. US vs. UK spelling, for instance, or phat vs. Fat. </a:t>
            </a:r>
            <a:endParaRPr lang="en-GB" dirty="0"/>
          </a:p>
          <a:p>
            <a:endParaRPr lang="en-US" dirty="0">
              <a:cs typeface="Calibri"/>
            </a:endParaRPr>
          </a:p>
        </p:txBody>
      </p:sp>
      <p:sp>
        <p:nvSpPr>
          <p:cNvPr id="4" name="Slide Number Placeholder 3"/>
          <p:cNvSpPr>
            <a:spLocks noGrp="1"/>
          </p:cNvSpPr>
          <p:nvPr>
            <p:ph type="sldNum" sz="quarter" idx="5"/>
          </p:nvPr>
        </p:nvSpPr>
        <p:spPr/>
        <p:txBody>
          <a:bodyPr/>
          <a:lstStyle/>
          <a:p>
            <a:fld id="{70B0AB28-7214-4921-9AEE-40B3256049C0}" type="slidenum">
              <a:rPr lang="en-GB" smtClean="0"/>
              <a:t>25</a:t>
            </a:fld>
            <a:endParaRPr lang="en-GB"/>
          </a:p>
        </p:txBody>
      </p:sp>
    </p:spTree>
    <p:extLst>
      <p:ext uri="{BB962C8B-B14F-4D97-AF65-F5344CB8AC3E}">
        <p14:creationId xmlns:p14="http://schemas.microsoft.com/office/powerpoint/2010/main" val="3525738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Text-mining, or data-mining more widely, cannot produce the insights and </a:t>
            </a:r>
            <a:r>
              <a:rPr lang="en-GB" baseline="0" dirty="0"/>
              <a:t>expertise that </a:t>
            </a:r>
            <a:r>
              <a:rPr lang="en-GB" dirty="0"/>
              <a:t>come with more </a:t>
            </a:r>
            <a:r>
              <a:rPr lang="en-GB" baseline="0" dirty="0"/>
              <a:t>traditional</a:t>
            </a:r>
            <a:r>
              <a:rPr lang="en-GB" dirty="0"/>
              <a:t>, human-intensive</a:t>
            </a:r>
            <a:r>
              <a:rPr lang="en-GB" baseline="0" dirty="0"/>
              <a:t> </a:t>
            </a:r>
            <a:r>
              <a:rPr lang="en-GB" dirty="0"/>
              <a:t>approaches to</a:t>
            </a:r>
            <a:r>
              <a:rPr lang="en-GB" baseline="0" dirty="0"/>
              <a:t> semi-structured data.</a:t>
            </a:r>
            <a:r>
              <a:rPr lang="en-GB" dirty="0"/>
              <a:t> </a:t>
            </a:r>
            <a:endParaRPr lang="en-US" dirty="0"/>
          </a:p>
          <a:p>
            <a:pPr>
              <a:defRPr/>
            </a:pPr>
            <a:r>
              <a:rPr lang="en-GB" dirty="0"/>
              <a:t>The thoughtful</a:t>
            </a:r>
            <a:r>
              <a:rPr lang="en-GB" baseline="0" dirty="0"/>
              <a:t> analysis of a book </a:t>
            </a:r>
            <a:r>
              <a:rPr lang="en-GB" dirty="0"/>
              <a:t>by an expert critic is not the same as a statistical analysis of how many times each word is used in the book. </a:t>
            </a:r>
            <a:endParaRPr lang="en-US" dirty="0"/>
          </a:p>
          <a:p>
            <a:endParaRPr lang="en-GB" baseline="0" dirty="0">
              <a:cs typeface="Calibri"/>
            </a:endParaRPr>
          </a:p>
          <a:p>
            <a:r>
              <a:rPr lang="en-GB" dirty="0"/>
              <a:t>It </a:t>
            </a:r>
            <a:r>
              <a:rPr lang="en-GB" baseline="0" dirty="0"/>
              <a:t>is fine that text-mining cannot provide deep insight, at least not yet although there are some efforts to explore advanced text-mining applications that may not be so far away. </a:t>
            </a:r>
            <a:endParaRPr lang="en-GB" dirty="0"/>
          </a:p>
        </p:txBody>
      </p:sp>
      <p:sp>
        <p:nvSpPr>
          <p:cNvPr id="4" name="Slide Number Placeholder 3"/>
          <p:cNvSpPr>
            <a:spLocks noGrp="1"/>
          </p:cNvSpPr>
          <p:nvPr>
            <p:ph type="sldNum" sz="quarter" idx="10"/>
          </p:nvPr>
        </p:nvSpPr>
        <p:spPr/>
        <p:txBody>
          <a:bodyPr/>
          <a:lstStyle/>
          <a:p>
            <a:fld id="{62145A11-D943-4F58-B77D-5E24EAC00F63}" type="slidenum">
              <a:rPr lang="en-GB" smtClean="0"/>
              <a:t>26</a:t>
            </a:fld>
            <a:endParaRPr lang="en-GB"/>
          </a:p>
        </p:txBody>
      </p:sp>
    </p:spTree>
    <p:extLst>
      <p:ext uri="{BB962C8B-B14F-4D97-AF65-F5344CB8AC3E}">
        <p14:creationId xmlns:p14="http://schemas.microsoft.com/office/powerpoint/2010/main" val="398082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Despite not providing all the deep insight we might want from text, text-mining does provide certain kinds of insight that were previously unavailable.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cs typeface="Calibri"/>
            </a:endParaRPr>
          </a:p>
          <a:p>
            <a:r>
              <a:rPr lang="en-GB" dirty="0">
                <a:cs typeface="Calibri"/>
              </a:rPr>
              <a:t>For example, Google Books </a:t>
            </a:r>
            <a:r>
              <a:rPr lang="en-GB" dirty="0" err="1">
                <a:cs typeface="Calibri"/>
              </a:rPr>
              <a:t>Ngram</a:t>
            </a:r>
            <a:r>
              <a:rPr lang="en-GB" dirty="0">
                <a:cs typeface="Calibri"/>
              </a:rPr>
              <a:t> viewer is a text-mining application that shows us very quickly that </a:t>
            </a:r>
            <a:r>
              <a:rPr lang="en-GB" dirty="0" err="1">
                <a:cs typeface="Calibri"/>
              </a:rPr>
              <a:t>luigi</a:t>
            </a:r>
            <a:r>
              <a:rPr lang="en-GB" dirty="0">
                <a:cs typeface="Calibri"/>
              </a:rPr>
              <a:t> was the more popular name until about 1945 or so, at which point </a:t>
            </a:r>
            <a:r>
              <a:rPr lang="en-GB" dirty="0" err="1">
                <a:cs typeface="Calibri"/>
              </a:rPr>
              <a:t>mario</a:t>
            </a:r>
            <a:r>
              <a:rPr lang="en-GB" dirty="0">
                <a:cs typeface="Calibri"/>
              </a:rPr>
              <a:t> became much more popular. </a:t>
            </a:r>
          </a:p>
          <a:p>
            <a:r>
              <a:rPr lang="en-GB" dirty="0">
                <a:cs typeface="Calibri"/>
              </a:rPr>
              <a:t>This result is so fast</a:t>
            </a:r>
            <a:r>
              <a:rPr lang="en-GB" baseline="0" dirty="0">
                <a:cs typeface="Calibri"/>
              </a:rPr>
              <a:t> and easy, that we can ask a whole lot of potentially throw away questions like “Which was more popular – Mario or Luigi?”</a:t>
            </a:r>
          </a:p>
          <a:p>
            <a:endParaRPr lang="en-GB" baseline="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cs typeface="Calibri"/>
              </a:rPr>
              <a:t>This</a:t>
            </a:r>
            <a:r>
              <a:rPr lang="en-GB" baseline="0" dirty="0">
                <a:cs typeface="Calibri"/>
              </a:rPr>
              <a:t> fast and easy result does not t</a:t>
            </a:r>
            <a:r>
              <a:rPr lang="en-GB" dirty="0">
                <a:cs typeface="Calibri"/>
              </a:rPr>
              <a:t>ell us why this switch happened, why both names used to be fairly close but no longer are, what that spike just before the turn of the 20th century was about. </a:t>
            </a:r>
          </a:p>
          <a:p>
            <a:endParaRPr lang="en-GB" baseline="0" dirty="0">
              <a:cs typeface="Calibri"/>
            </a:endParaRPr>
          </a:p>
          <a:p>
            <a:r>
              <a:rPr lang="en-GB" baseline="0" dirty="0">
                <a:cs typeface="Calibri"/>
              </a:rPr>
              <a:t>But the ease and speed with which we can get an answer to a throw away questions means we are much more likely to stumble upon genuinely interesting questions to approach through more detailed investigation, with or without further text-mining tools. </a:t>
            </a:r>
          </a:p>
          <a:p>
            <a:r>
              <a:rPr lang="en-GB" baseline="0" dirty="0">
                <a:cs typeface="Calibri"/>
              </a:rPr>
              <a:t>We may also be less likely to waste a whole lot of time on becoming an expert on a topic that seemed promising but which actually turned out to </a:t>
            </a:r>
            <a:r>
              <a:rPr lang="en-GB" baseline="0">
                <a:cs typeface="Calibri"/>
              </a:rPr>
              <a:t>be unimportant. </a:t>
            </a:r>
            <a:endParaRPr lang="en-GB" dirty="0">
              <a:cs typeface="Calibri"/>
            </a:endParaRPr>
          </a:p>
          <a:p>
            <a:endParaRPr lang="en-GB" dirty="0">
              <a:cs typeface="Calibri"/>
            </a:endParaRPr>
          </a:p>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27</a:t>
            </a:fld>
            <a:endParaRPr lang="en-GB"/>
          </a:p>
        </p:txBody>
      </p:sp>
    </p:spTree>
    <p:extLst>
      <p:ext uri="{BB962C8B-B14F-4D97-AF65-F5344CB8AC3E}">
        <p14:creationId xmlns:p14="http://schemas.microsoft.com/office/powerpoint/2010/main" val="4065706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Despite not providing all the deep insight we might want from text, text-mining does provide certain kinds of insight that were previously unavailable.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cs typeface="Calibri"/>
            </a:endParaRPr>
          </a:p>
          <a:p>
            <a:r>
              <a:rPr lang="en-GB" dirty="0">
                <a:cs typeface="Calibri"/>
              </a:rPr>
              <a:t>For example, Google Books </a:t>
            </a:r>
            <a:r>
              <a:rPr lang="en-GB" dirty="0" err="1">
                <a:cs typeface="Calibri"/>
              </a:rPr>
              <a:t>Ngram</a:t>
            </a:r>
            <a:r>
              <a:rPr lang="en-GB" dirty="0">
                <a:cs typeface="Calibri"/>
              </a:rPr>
              <a:t> viewer is a text-mining application that shows us very quickly that </a:t>
            </a:r>
            <a:r>
              <a:rPr lang="en-GB" dirty="0" err="1">
                <a:cs typeface="Calibri"/>
              </a:rPr>
              <a:t>luigi</a:t>
            </a:r>
            <a:r>
              <a:rPr lang="en-GB" dirty="0">
                <a:cs typeface="Calibri"/>
              </a:rPr>
              <a:t> was the more popular name until about 1945 or so, at which point </a:t>
            </a:r>
            <a:r>
              <a:rPr lang="en-GB" dirty="0" err="1">
                <a:cs typeface="Calibri"/>
              </a:rPr>
              <a:t>mario</a:t>
            </a:r>
            <a:r>
              <a:rPr lang="en-GB" dirty="0">
                <a:cs typeface="Calibri"/>
              </a:rPr>
              <a:t> became much more popular. </a:t>
            </a:r>
          </a:p>
          <a:p>
            <a:r>
              <a:rPr lang="en-GB" dirty="0">
                <a:cs typeface="Calibri"/>
              </a:rPr>
              <a:t>This result is so fast</a:t>
            </a:r>
            <a:r>
              <a:rPr lang="en-GB" baseline="0" dirty="0">
                <a:cs typeface="Calibri"/>
              </a:rPr>
              <a:t> and easy, that we can ask a whole lot of potentially throw away questions like “Which was more popular – Mario or Luigi?”</a:t>
            </a:r>
          </a:p>
          <a:p>
            <a:endParaRPr lang="en-GB" baseline="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cs typeface="Calibri"/>
              </a:rPr>
              <a:t>This</a:t>
            </a:r>
            <a:r>
              <a:rPr lang="en-GB" baseline="0" dirty="0">
                <a:cs typeface="Calibri"/>
              </a:rPr>
              <a:t> fast and easy result does not t</a:t>
            </a:r>
            <a:r>
              <a:rPr lang="en-GB" dirty="0">
                <a:cs typeface="Calibri"/>
              </a:rPr>
              <a:t>ell us why this switch happened, why both names used to be fairly close but no longer are, what that spike just before the turn of the 20th century was about. </a:t>
            </a:r>
          </a:p>
          <a:p>
            <a:endParaRPr lang="en-GB" baseline="0" dirty="0">
              <a:cs typeface="Calibri"/>
            </a:endParaRPr>
          </a:p>
          <a:p>
            <a:r>
              <a:rPr lang="en-GB" baseline="0" dirty="0">
                <a:cs typeface="Calibri"/>
              </a:rPr>
              <a:t>But the ease and speed with which we can get an answer to a throw away questions means we are much more likely to stumble upon genuinely interesting questions to approach through more detailed investigation, with or without further text-mining tools. </a:t>
            </a:r>
          </a:p>
          <a:p>
            <a:r>
              <a:rPr lang="en-GB" baseline="0" dirty="0">
                <a:cs typeface="Calibri"/>
              </a:rPr>
              <a:t>We may also be less likely to waste a whole lot of time on becoming an expert on a topic that seemed promising but which actually turned out to </a:t>
            </a:r>
            <a:r>
              <a:rPr lang="en-GB" baseline="0">
                <a:cs typeface="Calibri"/>
              </a:rPr>
              <a:t>be unimportant. </a:t>
            </a:r>
            <a:endParaRPr lang="en-GB" dirty="0">
              <a:cs typeface="Calibri"/>
            </a:endParaRPr>
          </a:p>
          <a:p>
            <a:endParaRPr lang="en-GB" dirty="0">
              <a:cs typeface="Calibri"/>
            </a:endParaRPr>
          </a:p>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28</a:t>
            </a:fld>
            <a:endParaRPr lang="en-GB"/>
          </a:p>
        </p:txBody>
      </p:sp>
    </p:spTree>
    <p:extLst>
      <p:ext uri="{BB962C8B-B14F-4D97-AF65-F5344CB8AC3E}">
        <p14:creationId xmlns:p14="http://schemas.microsoft.com/office/powerpoint/2010/main" val="412466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GB" dirty="0"/>
              <a:t>You should see a</a:t>
            </a:r>
            <a:r>
              <a:rPr lang="en-GB" baseline="0" dirty="0"/>
              <a:t> poll on your screen around about now.  And if you can answer whether you can hear us or not…</a:t>
            </a:r>
            <a:endParaRPr lang="en-GB" dirty="0"/>
          </a:p>
          <a:p>
            <a:pPr>
              <a:buFont typeface="Arial" pitchFamily="34" charset="0"/>
              <a:buChar char="•"/>
            </a:pPr>
            <a:r>
              <a:rPr lang="en-GB" dirty="0"/>
              <a:t>Yes</a:t>
            </a:r>
          </a:p>
          <a:p>
            <a:pPr>
              <a:buFont typeface="Arial" pitchFamily="34" charset="0"/>
              <a:buChar char="•"/>
            </a:pPr>
            <a:r>
              <a:rPr lang="en-GB" dirty="0"/>
              <a:t>No</a:t>
            </a:r>
          </a:p>
          <a:p>
            <a:endParaRPr lang="en-GB" dirty="0"/>
          </a:p>
        </p:txBody>
      </p:sp>
      <p:sp>
        <p:nvSpPr>
          <p:cNvPr id="4" name="Slide Number Placeholder 3"/>
          <p:cNvSpPr>
            <a:spLocks noGrp="1"/>
          </p:cNvSpPr>
          <p:nvPr>
            <p:ph type="sldNum" sz="quarter" idx="10"/>
          </p:nvPr>
        </p:nvSpPr>
        <p:spPr/>
        <p:txBody>
          <a:bodyPr/>
          <a:lstStyle/>
          <a:p>
            <a:fld id="{60AD55C9-684C-4B43-B31D-7F03C8782989}" type="slidenum">
              <a:rPr lang="en-GB" smtClean="0"/>
              <a:pPr/>
              <a:t>3</a:t>
            </a:fld>
            <a:endParaRPr lang="en-GB"/>
          </a:p>
        </p:txBody>
      </p:sp>
    </p:spTree>
    <p:extLst>
      <p:ext uri="{BB962C8B-B14F-4D97-AF65-F5344CB8AC3E}">
        <p14:creationId xmlns:p14="http://schemas.microsoft.com/office/powerpoint/2010/main" val="332272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Hello! My name is </a:t>
            </a:r>
            <a:r>
              <a:rPr lang="en-GB" baseline="0" dirty="0" err="1"/>
              <a:t>Dr.</a:t>
            </a:r>
            <a:r>
              <a:rPr lang="en-GB" baseline="0" dirty="0"/>
              <a:t> Julia Kasmire and my role is to teach computational social science as a New Forms of Data Training on behalf of the UK Data services. </a:t>
            </a:r>
            <a:br>
              <a:rPr lang="en-GB" baseline="0" dirty="0">
                <a:cs typeface="+mn-lt"/>
              </a:rPr>
            </a:br>
            <a:br>
              <a:rPr lang="en-GB" baseline="0" dirty="0">
                <a:cs typeface="+mn-lt"/>
              </a:rPr>
            </a:br>
            <a:r>
              <a:rPr lang="en-GB" baseline="0" dirty="0"/>
              <a:t>Today I will be talking about Text-mining</a:t>
            </a:r>
            <a:r>
              <a:rPr lang="en-GB" dirty="0"/>
              <a:t>, specifically an introduction to text-mining that focuses on the theory behind structured and unstructured (or semi-unstructured) data and why that matters for learning how to do text-mining and other forms of data-mining. </a:t>
            </a:r>
            <a:endParaRPr lang="en-US" dirty="0"/>
          </a:p>
          <a:p>
            <a:endParaRPr lang="en-GB" baseline="0" dirty="0">
              <a:cs typeface="Calibri" panose="020F0502020204030204"/>
            </a:endParaRPr>
          </a:p>
          <a:p>
            <a:r>
              <a:rPr lang="en-GB" baseline="0" dirty="0"/>
              <a:t>Before we get into the content today, I just want to double check if you can hear me properly.</a:t>
            </a:r>
            <a:r>
              <a:rPr lang="en-GB" dirty="0"/>
              <a:t> </a:t>
            </a:r>
            <a:endParaRPr lang="en-GB" baseline="0" dirty="0">
              <a:cs typeface="Calibri"/>
            </a:endParaRPr>
          </a:p>
          <a:p>
            <a:pPr>
              <a:buFont typeface="Arial" pitchFamily="34" charset="0"/>
              <a:buNone/>
            </a:pPr>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0B0AB28-7214-4921-9AEE-40B3256049C0}" type="slidenum">
              <a:rPr lang="en-GB" smtClean="0"/>
              <a:t>4</a:t>
            </a:fld>
            <a:endParaRPr lang="en-GB"/>
          </a:p>
        </p:txBody>
      </p:sp>
    </p:spTree>
    <p:extLst>
      <p:ext uri="{BB962C8B-B14F-4D97-AF65-F5344CB8AC3E}">
        <p14:creationId xmlns:p14="http://schemas.microsoft.com/office/powerpoint/2010/main" val="3313438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So here is a fairly simple example of a research project as it moves through all four steps.</a:t>
            </a:r>
            <a:r>
              <a:rPr lang="en-GB" baseline="0" dirty="0"/>
              <a:t> </a:t>
            </a:r>
          </a:p>
          <a:p>
            <a:pPr marL="0" indent="0">
              <a:buNone/>
            </a:pPr>
            <a:endParaRPr lang="en-GB" baseline="0" dirty="0"/>
          </a:p>
          <a:p>
            <a:pPr marL="0" indent="0">
              <a:buNone/>
            </a:pPr>
            <a:r>
              <a:rPr lang="en-GB" baseline="0" dirty="0"/>
              <a:t>Choices to consider – how to choose the users? Why 20 users? Why 10 days?</a:t>
            </a:r>
          </a:p>
          <a:p>
            <a:pPr marL="0" indent="0">
              <a:buNone/>
            </a:pPr>
            <a:endParaRPr lang="en-GB" baseline="0" dirty="0"/>
          </a:p>
          <a:p>
            <a:pPr marL="0" indent="0">
              <a:buNone/>
            </a:pPr>
            <a:r>
              <a:rPr lang="en-GB" baseline="0" dirty="0"/>
              <a:t>Is “by date” precise enough? How about date plus time? What about time zones?</a:t>
            </a:r>
          </a:p>
          <a:p>
            <a:pPr marL="0" indent="0">
              <a:buNone/>
            </a:pPr>
            <a:endParaRPr lang="en-GB" baseline="0" dirty="0"/>
          </a:p>
          <a:p>
            <a:pPr marL="0" indent="0">
              <a:buNone/>
            </a:pPr>
            <a:r>
              <a:rPr lang="en-GB" baseline="0" dirty="0"/>
              <a:t>Is trendiness boosted if a hashtag later goes on to trend or must it be trending at the time? </a:t>
            </a:r>
          </a:p>
          <a:p>
            <a:pPr marL="0" indent="0">
              <a:buNone/>
            </a:pPr>
            <a:r>
              <a:rPr lang="en-GB" baseline="0" dirty="0"/>
              <a:t>Is an author’s trendiness diluted by volume of tweets that don’t include a trending hashtag or does this show diversity of interests?</a:t>
            </a:r>
          </a:p>
          <a:p>
            <a:pPr marL="0" indent="0">
              <a:buNone/>
            </a:pPr>
            <a:r>
              <a:rPr lang="en-GB" baseline="0" dirty="0"/>
              <a:t> </a:t>
            </a:r>
          </a:p>
        </p:txBody>
      </p:sp>
      <p:sp>
        <p:nvSpPr>
          <p:cNvPr id="4" name="Slide Number Placeholder 3"/>
          <p:cNvSpPr>
            <a:spLocks noGrp="1"/>
          </p:cNvSpPr>
          <p:nvPr>
            <p:ph type="sldNum" sz="quarter" idx="10"/>
          </p:nvPr>
        </p:nvSpPr>
        <p:spPr/>
        <p:txBody>
          <a:bodyPr/>
          <a:lstStyle/>
          <a:p>
            <a:fld id="{62145A11-D943-4F58-B77D-5E24EAC00F63}" type="slidenum">
              <a:rPr lang="en-GB" smtClean="0"/>
              <a:t>5</a:t>
            </a:fld>
            <a:endParaRPr lang="en-GB"/>
          </a:p>
        </p:txBody>
      </p:sp>
    </p:spTree>
    <p:extLst>
      <p:ext uri="{BB962C8B-B14F-4D97-AF65-F5344CB8AC3E}">
        <p14:creationId xmlns:p14="http://schemas.microsoft.com/office/powerpoint/2010/main" val="1999423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So here is a fairly simple example of a research project as it moves through all four steps.</a:t>
            </a:r>
            <a:r>
              <a:rPr lang="en-GB" baseline="0" dirty="0"/>
              <a:t> </a:t>
            </a:r>
          </a:p>
          <a:p>
            <a:pPr marL="0" indent="0">
              <a:buNone/>
            </a:pPr>
            <a:endParaRPr lang="en-GB" baseline="0" dirty="0"/>
          </a:p>
          <a:p>
            <a:pPr marL="0" indent="0">
              <a:buNone/>
            </a:pPr>
            <a:r>
              <a:rPr lang="en-GB" baseline="0" dirty="0"/>
              <a:t>Choices to consider – how to choose the users? Why 20 users? Why 10 days?</a:t>
            </a:r>
          </a:p>
          <a:p>
            <a:pPr marL="0" indent="0">
              <a:buNone/>
            </a:pPr>
            <a:endParaRPr lang="en-GB" baseline="0" dirty="0"/>
          </a:p>
          <a:p>
            <a:pPr marL="0" indent="0">
              <a:buNone/>
            </a:pPr>
            <a:r>
              <a:rPr lang="en-GB" baseline="0" dirty="0"/>
              <a:t>Is “by date” precise enough? How about date plus time? What about time zones?</a:t>
            </a:r>
          </a:p>
          <a:p>
            <a:pPr marL="0" indent="0">
              <a:buNone/>
            </a:pPr>
            <a:endParaRPr lang="en-GB" baseline="0" dirty="0"/>
          </a:p>
          <a:p>
            <a:pPr marL="0" indent="0">
              <a:buNone/>
            </a:pPr>
            <a:r>
              <a:rPr lang="en-GB" baseline="0" dirty="0"/>
              <a:t>Is trendiness boosted if a hashtag later goes on to trend or must it be trending at the time? </a:t>
            </a:r>
          </a:p>
          <a:p>
            <a:pPr marL="0" indent="0">
              <a:buNone/>
            </a:pPr>
            <a:r>
              <a:rPr lang="en-GB" baseline="0" dirty="0"/>
              <a:t>Is an author’s trendiness diluted by volume of tweets that don’t include a trending hashtag or does this show diversity of interests?</a:t>
            </a:r>
          </a:p>
          <a:p>
            <a:pPr marL="0" indent="0">
              <a:buNone/>
            </a:pPr>
            <a:r>
              <a:rPr lang="en-GB" baseline="0" dirty="0"/>
              <a:t> </a:t>
            </a:r>
          </a:p>
        </p:txBody>
      </p:sp>
      <p:sp>
        <p:nvSpPr>
          <p:cNvPr id="4" name="Slide Number Placeholder 3"/>
          <p:cNvSpPr>
            <a:spLocks noGrp="1"/>
          </p:cNvSpPr>
          <p:nvPr>
            <p:ph type="sldNum" sz="quarter" idx="10"/>
          </p:nvPr>
        </p:nvSpPr>
        <p:spPr/>
        <p:txBody>
          <a:bodyPr/>
          <a:lstStyle/>
          <a:p>
            <a:fld id="{62145A11-D943-4F58-B77D-5E24EAC00F63}" type="slidenum">
              <a:rPr lang="en-GB" smtClean="0"/>
              <a:t>6</a:t>
            </a:fld>
            <a:endParaRPr lang="en-GB"/>
          </a:p>
        </p:txBody>
      </p:sp>
    </p:spTree>
    <p:extLst>
      <p:ext uri="{BB962C8B-B14F-4D97-AF65-F5344CB8AC3E}">
        <p14:creationId xmlns:p14="http://schemas.microsoft.com/office/powerpoint/2010/main" val="199942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Text-mining is one kind of data-mining, that</a:t>
            </a:r>
            <a:r>
              <a:rPr lang="en-GB" baseline="0"/>
              <a:t> (as you might have guessed) looks at text. Other kinds of data-mining might look at images, sounds, movements and many other things. </a:t>
            </a:r>
            <a:endParaRPr lang="en-GB"/>
          </a:p>
          <a:p>
            <a:pPr marL="0" indent="0">
              <a:buNone/>
            </a:pPr>
            <a:endParaRPr lang="en-GB"/>
          </a:p>
          <a:p>
            <a:pPr marL="0" indent="0">
              <a:buNone/>
            </a:pPr>
            <a:r>
              <a:rPr lang="en-GB"/>
              <a:t>Importantly,</a:t>
            </a:r>
            <a:r>
              <a:rPr lang="en-GB" baseline="0"/>
              <a:t> </a:t>
            </a:r>
            <a:r>
              <a:rPr lang="en-GB"/>
              <a:t>“Data-mining” is not just a buzzword. </a:t>
            </a:r>
          </a:p>
          <a:p>
            <a:pPr marL="0" indent="0">
              <a:buNone/>
            </a:pPr>
            <a:r>
              <a:rPr lang="en-GB"/>
              <a:t>CLICK</a:t>
            </a:r>
          </a:p>
          <a:p>
            <a:pPr marL="0" indent="0">
              <a:buNone/>
            </a:pPr>
            <a:r>
              <a:rPr lang="en-GB"/>
              <a:t>It is actually a large</a:t>
            </a:r>
            <a:r>
              <a:rPr lang="en-GB" baseline="0"/>
              <a:t> category of research methods based around the idea of transformation. </a:t>
            </a:r>
          </a:p>
          <a:p>
            <a:pPr marL="0" indent="0">
              <a:buNone/>
            </a:pPr>
            <a:r>
              <a:rPr lang="en-GB" baseline="0"/>
              <a:t>Stuff goes in one end</a:t>
            </a:r>
          </a:p>
          <a:p>
            <a:pPr marL="0" indent="0">
              <a:buNone/>
            </a:pPr>
            <a:r>
              <a:rPr lang="en-GB" baseline="0"/>
              <a:t>Is transformed</a:t>
            </a:r>
          </a:p>
          <a:p>
            <a:pPr marL="0" indent="0">
              <a:buNone/>
            </a:pPr>
            <a:r>
              <a:rPr lang="en-GB" baseline="0"/>
              <a:t>And comes out the other end. </a:t>
            </a:r>
          </a:p>
          <a:p>
            <a:pPr marL="0" indent="0">
              <a:buNone/>
            </a:pPr>
            <a:r>
              <a:rPr lang="en-GB" baseline="0"/>
              <a:t>But WHAT exactly is it that goes into the transformation process?</a:t>
            </a:r>
          </a:p>
          <a:p>
            <a:pPr marL="0" indent="0">
              <a:buNone/>
            </a:pPr>
            <a:r>
              <a:rPr lang="en-GB" baseline="0"/>
              <a:t>CLICK</a:t>
            </a:r>
          </a:p>
          <a:p>
            <a:r>
              <a:rPr lang="en-GB"/>
              <a:t>Lots of things, including </a:t>
            </a:r>
            <a:r>
              <a:rPr lang="en-GB" baseline="0"/>
              <a:t>free text writing, speech, videos, images, sound recordings, and lots of other things. Unstructured data can be in chunks, like a blog, or in a stream, like a live video feed.</a:t>
            </a:r>
            <a:r>
              <a:rPr lang="en-GB"/>
              <a:t> </a:t>
            </a:r>
            <a:endParaRPr lang="en-GB" baseline="0">
              <a:cs typeface="Calibri"/>
            </a:endParaRPr>
          </a:p>
          <a:p>
            <a:pPr marL="0" indent="0">
              <a:buNone/>
            </a:pPr>
            <a:r>
              <a:rPr lang="en-GB" baseline="0"/>
              <a:t>And what comes out of the transformation process? </a:t>
            </a:r>
          </a:p>
          <a:p>
            <a:pPr marL="0" indent="0">
              <a:buNone/>
            </a:pPr>
            <a:r>
              <a:rPr lang="en-GB" baseline="0"/>
              <a:t>CLICK</a:t>
            </a:r>
          </a:p>
          <a:p>
            <a:r>
              <a:rPr lang="en-GB"/>
              <a:t>Data! Specifically, structured data.</a:t>
            </a:r>
            <a:r>
              <a:rPr lang="en-GB" baseline="0"/>
              <a:t> Let’s talk a bit about that.</a:t>
            </a:r>
            <a:endParaRPr lang="en-GB">
              <a:cs typeface="Calibri"/>
            </a:endParaRPr>
          </a:p>
          <a:p>
            <a:pPr marL="0" indent="0">
              <a:buNone/>
            </a:pPr>
            <a:endParaRPr lang="en-GB"/>
          </a:p>
        </p:txBody>
      </p:sp>
      <p:sp>
        <p:nvSpPr>
          <p:cNvPr id="4" name="Slide Number Placeholder 3"/>
          <p:cNvSpPr>
            <a:spLocks noGrp="1"/>
          </p:cNvSpPr>
          <p:nvPr>
            <p:ph type="sldNum" sz="quarter" idx="10"/>
          </p:nvPr>
        </p:nvSpPr>
        <p:spPr/>
        <p:txBody>
          <a:bodyPr/>
          <a:lstStyle/>
          <a:p>
            <a:fld id="{62145A11-D943-4F58-B77D-5E24EAC00F63}" type="slidenum">
              <a:rPr lang="en-GB" smtClean="0"/>
              <a:t>7</a:t>
            </a:fld>
            <a:endParaRPr lang="en-GB"/>
          </a:p>
        </p:txBody>
      </p:sp>
    </p:spTree>
    <p:extLst>
      <p:ext uri="{BB962C8B-B14F-4D97-AF65-F5344CB8AC3E}">
        <p14:creationId xmlns:p14="http://schemas.microsoft.com/office/powerpoint/2010/main" val="677233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When</a:t>
            </a:r>
            <a:r>
              <a:rPr lang="en-GB" baseline="0" dirty="0"/>
              <a:t> people talk about structured data, they mean the kind of data that comes in databases, excel sheets, vectors, arrays or matrices. </a:t>
            </a:r>
          </a:p>
          <a:p>
            <a:pPr marL="0" indent="0">
              <a:buNone/>
            </a:pPr>
            <a:r>
              <a:rPr lang="en-GB" baseline="0" dirty="0"/>
              <a:t>The data are arranged in a structured way, usually depicted as </a:t>
            </a:r>
            <a:r>
              <a:rPr lang="en-GB" dirty="0"/>
              <a:t>columns and rows or as tables. </a:t>
            </a:r>
          </a:p>
          <a:p>
            <a:pPr marL="0" indent="0">
              <a:buNone/>
            </a:pPr>
            <a:r>
              <a:rPr lang="en-GB" baseline="0" dirty="0"/>
              <a:t>For example, if I want to track my online education sessions, I would probably want to record basic information like the title of a session I gave…</a:t>
            </a:r>
          </a:p>
          <a:p>
            <a:pPr marL="0" indent="0">
              <a:buNone/>
            </a:pPr>
            <a:r>
              <a:rPr lang="en-GB" baseline="0" dirty="0"/>
              <a:t>CLICK</a:t>
            </a:r>
          </a:p>
          <a:p>
            <a:pPr marL="0" indent="0">
              <a:buNone/>
            </a:pPr>
            <a:r>
              <a:rPr lang="en-GB" baseline="0" dirty="0"/>
              <a:t>The date I gave it…</a:t>
            </a:r>
          </a:p>
          <a:p>
            <a:pPr marL="0" indent="0">
              <a:buNone/>
            </a:pPr>
            <a:r>
              <a:rPr lang="en-GB" baseline="0" dirty="0"/>
              <a:t>CLICK </a:t>
            </a:r>
          </a:p>
          <a:p>
            <a:pPr marL="0" indent="0">
              <a:buNone/>
            </a:pPr>
            <a:r>
              <a:rPr lang="en-GB" baseline="0" dirty="0"/>
              <a:t>and the number of attendees. </a:t>
            </a:r>
          </a:p>
          <a:p>
            <a:pPr marL="0" indent="0">
              <a:buNone/>
            </a:pPr>
            <a:r>
              <a:rPr lang="en-GB" baseline="0" dirty="0"/>
              <a:t>Now, I could just write this on a like, a sticky note</a:t>
            </a:r>
          </a:p>
          <a:p>
            <a:pPr marL="0" indent="0">
              <a:buNone/>
            </a:pPr>
            <a:r>
              <a:rPr lang="en-GB" baseline="0" dirty="0"/>
              <a:t>CLICK</a:t>
            </a:r>
          </a:p>
          <a:p>
            <a:pPr marL="0" indent="0">
              <a:buNone/>
            </a:pPr>
            <a:r>
              <a:rPr lang="en-GB" baseline="0" dirty="0"/>
              <a:t>and tack it to my corkboard. That is exactly how some people record information.</a:t>
            </a:r>
            <a:br>
              <a:rPr lang="en-GB" baseline="0" dirty="0"/>
            </a:br>
            <a:endParaRPr lang="en-GB" baseline="0" dirty="0"/>
          </a:p>
          <a:p>
            <a:pPr marL="0" indent="0">
              <a:buNone/>
            </a:pPr>
            <a:r>
              <a:rPr lang="en-GB" baseline="0" dirty="0"/>
              <a:t>But if I can assume that I will be giving LOTS of online education sessions, it is probably safe to assume that I will want to actually do something with the information. </a:t>
            </a:r>
          </a:p>
          <a:p>
            <a:pPr marL="0" indent="0">
              <a:buNone/>
            </a:pPr>
            <a:r>
              <a:rPr lang="en-GB" baseline="0" dirty="0"/>
              <a:t>I might want to calculate my average attendance or plot whether my sessions are becoming more or less frequent over time.</a:t>
            </a:r>
          </a:p>
          <a:p>
            <a:pPr marL="0" indent="0">
              <a:buNone/>
            </a:pPr>
            <a:r>
              <a:rPr lang="en-GB" baseline="0" dirty="0"/>
              <a:t>Knowing this, it is much more sensible to record the same data for each session in the same place and in the same order. </a:t>
            </a:r>
          </a:p>
          <a:p>
            <a:pPr marL="0" indent="0">
              <a:buNone/>
            </a:pPr>
            <a:endParaRPr lang="en-GB" baseline="0" dirty="0"/>
          </a:p>
        </p:txBody>
      </p:sp>
      <p:sp>
        <p:nvSpPr>
          <p:cNvPr id="4" name="Slide Number Placeholder 3"/>
          <p:cNvSpPr>
            <a:spLocks noGrp="1"/>
          </p:cNvSpPr>
          <p:nvPr>
            <p:ph type="sldNum" sz="quarter" idx="10"/>
          </p:nvPr>
        </p:nvSpPr>
        <p:spPr/>
        <p:txBody>
          <a:bodyPr/>
          <a:lstStyle/>
          <a:p>
            <a:fld id="{62145A11-D943-4F58-B77D-5E24EAC00F63}" type="slidenum">
              <a:rPr lang="en-GB" smtClean="0"/>
              <a:t>8</a:t>
            </a:fld>
            <a:endParaRPr lang="en-GB"/>
          </a:p>
        </p:txBody>
      </p:sp>
    </p:spTree>
    <p:extLst>
      <p:ext uri="{BB962C8B-B14F-4D97-AF65-F5344CB8AC3E}">
        <p14:creationId xmlns:p14="http://schemas.microsoft.com/office/powerpoint/2010/main" val="2121605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So, to do better. I could write the title of my online session </a:t>
            </a:r>
          </a:p>
          <a:p>
            <a:pPr marL="0" indent="0">
              <a:buNone/>
            </a:pPr>
            <a:r>
              <a:rPr lang="en-GB" baseline="0" dirty="0"/>
              <a:t>CLICK</a:t>
            </a:r>
          </a:p>
          <a:p>
            <a:pPr marL="0" indent="0">
              <a:buNone/>
            </a:pPr>
            <a:r>
              <a:rPr lang="en-GB" baseline="0" dirty="0"/>
              <a:t>And the date I gave it…</a:t>
            </a:r>
          </a:p>
          <a:p>
            <a:pPr marL="0" indent="0">
              <a:buNone/>
            </a:pPr>
            <a:r>
              <a:rPr lang="en-GB" baseline="0" dirty="0"/>
              <a:t>CLICK </a:t>
            </a:r>
          </a:p>
          <a:p>
            <a:pPr marL="0" indent="0">
              <a:buNone/>
            </a:pPr>
            <a:r>
              <a:rPr lang="en-GB" baseline="0" dirty="0"/>
              <a:t>and the number of attendees (this time just the 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As 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 can do this for each of my online sessions and if I keep the same format then everything in each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Has the same kind of contents. The first column has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second has dates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And the third has only whole numbers, etc. </a:t>
            </a:r>
            <a:br>
              <a:rPr lang="en-GB" baseline="0" dirty="0"/>
            </a:br>
            <a:br>
              <a:rPr lang="en-GB" baseline="0" dirty="0"/>
            </a:br>
            <a:r>
              <a:rPr lang="en-GB" baseline="0" dirty="0"/>
              <a:t>Likewise, the rows are coherent too.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that each item relates in a row relates to the same instance. Sharing this, each item in each row also relates to each other item in the same row. </a:t>
            </a:r>
          </a:p>
        </p:txBody>
      </p:sp>
      <p:sp>
        <p:nvSpPr>
          <p:cNvPr id="4" name="Slide Number Placeholder 3"/>
          <p:cNvSpPr>
            <a:spLocks noGrp="1"/>
          </p:cNvSpPr>
          <p:nvPr>
            <p:ph type="sldNum" sz="quarter" idx="10"/>
          </p:nvPr>
        </p:nvSpPr>
        <p:spPr/>
        <p:txBody>
          <a:bodyPr/>
          <a:lstStyle/>
          <a:p>
            <a:fld id="{62145A11-D943-4F58-B77D-5E24EAC00F63}" type="slidenum">
              <a:rPr lang="en-GB" smtClean="0"/>
              <a:t>9</a:t>
            </a:fld>
            <a:endParaRPr lang="en-GB"/>
          </a:p>
        </p:txBody>
      </p:sp>
    </p:spTree>
    <p:extLst>
      <p:ext uri="{BB962C8B-B14F-4D97-AF65-F5344CB8AC3E}">
        <p14:creationId xmlns:p14="http://schemas.microsoft.com/office/powerpoint/2010/main" val="711659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8688288" y="0"/>
            <a:ext cx="3503712" cy="6858000"/>
          </a:xfrm>
          <a:prstGeom prst="rect">
            <a:avLst/>
          </a:prstGeom>
          <a:noFill/>
        </p:spPr>
      </p:pic>
      <p:sp>
        <p:nvSpPr>
          <p:cNvPr id="9" name="Title 8"/>
          <p:cNvSpPr>
            <a:spLocks noGrp="1"/>
          </p:cNvSpPr>
          <p:nvPr>
            <p:ph type="title" hasCustomPrompt="1"/>
          </p:nvPr>
        </p:nvSpPr>
        <p:spPr>
          <a:xfrm>
            <a:off x="335360" y="1772817"/>
            <a:ext cx="9697077" cy="1440159"/>
          </a:xfrm>
        </p:spPr>
        <p:txBody>
          <a:bodyPr>
            <a:normAutofit/>
          </a:bodyPr>
          <a:lstStyle>
            <a:lvl1pPr algn="l">
              <a:defRPr sz="3300" b="0" i="0" baseline="0">
                <a:latin typeface="Arial" panose="020B0604020202020204" pitchFamily="34" charset="0"/>
              </a:defRPr>
            </a:lvl1pPr>
          </a:lstStyle>
          <a:p>
            <a:r>
              <a:rPr lang="en-US"/>
              <a:t>Insert title here (44pt)</a:t>
            </a:r>
            <a:endParaRPr lang="en-GB"/>
          </a:p>
        </p:txBody>
      </p:sp>
      <p:sp>
        <p:nvSpPr>
          <p:cNvPr id="17" name="Subtitle 2"/>
          <p:cNvSpPr>
            <a:spLocks noGrp="1"/>
          </p:cNvSpPr>
          <p:nvPr>
            <p:ph type="subTitle" idx="1" hasCustomPrompt="1"/>
          </p:nvPr>
        </p:nvSpPr>
        <p:spPr>
          <a:xfrm>
            <a:off x="406401" y="3717033"/>
            <a:ext cx="5376597"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Insert Name and Job Title on separate lines</a:t>
            </a:r>
            <a:endParaRPr lang="en-GB"/>
          </a:p>
        </p:txBody>
      </p:sp>
      <p:sp>
        <p:nvSpPr>
          <p:cNvPr id="22" name="Content Placeholder 21"/>
          <p:cNvSpPr>
            <a:spLocks noGrp="1"/>
          </p:cNvSpPr>
          <p:nvPr>
            <p:ph sz="quarter" idx="10" hasCustomPrompt="1"/>
          </p:nvPr>
        </p:nvSpPr>
        <p:spPr>
          <a:xfrm>
            <a:off x="406402" y="4581128"/>
            <a:ext cx="5306484" cy="1008462"/>
          </a:xfrm>
        </p:spPr>
        <p:txBody>
          <a:bodyPr>
            <a:normAutofit/>
          </a:bodyPr>
          <a:lstStyle>
            <a:lvl1pPr marL="0" indent="0">
              <a:buNone/>
              <a:defRPr sz="1500" baseline="0">
                <a:latin typeface="Arial" panose="020B0604020202020204" pitchFamily="34" charset="0"/>
              </a:defRPr>
            </a:lvl1pPr>
          </a:lstStyle>
          <a:p>
            <a:pPr lvl="0"/>
            <a:r>
              <a:rPr lang="en-GB"/>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New Forms of Data Training, UK Data Service</a:t>
            </a:r>
            <a:endParaRPr lang="en-GB" sz="900"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2625">
                <a:latin typeface="Arial" panose="020B0604020202020204" pitchFamily="34" charset="0"/>
              </a:defRPr>
            </a:lvl1pPr>
          </a:lstStyle>
          <a:p>
            <a:r>
              <a:rPr lang="en-US"/>
              <a:t>Slide title here (sentence case)</a:t>
            </a:r>
            <a:endParaRPr lang="en-GB"/>
          </a:p>
        </p:txBody>
      </p:sp>
      <p:sp>
        <p:nvSpPr>
          <p:cNvPr id="3" name="Content Placeholder 2"/>
          <p:cNvSpPr>
            <a:spLocks noGrp="1"/>
          </p:cNvSpPr>
          <p:nvPr>
            <p:ph idx="1" hasCustomPrompt="1"/>
          </p:nvPr>
        </p:nvSpPr>
        <p:spPr>
          <a:xfrm>
            <a:off x="380300" y="1643459"/>
            <a:ext cx="109728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a:t>Bullet points are in sentence case</a:t>
            </a:r>
          </a:p>
          <a:p>
            <a:pPr lvl="1"/>
            <a:r>
              <a:rPr lang="en-US"/>
              <a:t>Even second level points</a:t>
            </a:r>
          </a:p>
          <a:p>
            <a:pPr lvl="2"/>
            <a:r>
              <a:rPr lang="en-US"/>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11472597" y="-1683568"/>
            <a:ext cx="719403" cy="6858000"/>
          </a:xfrm>
          <a:prstGeom prst="rect">
            <a:avLst/>
          </a:prstGeom>
          <a:noFill/>
        </p:spPr>
      </p:pic>
      <p:pic>
        <p:nvPicPr>
          <p:cNvPr id="8"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88918" y="1588"/>
            <a:ext cx="350308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623394" y="2420888"/>
            <a:ext cx="6720417" cy="576064"/>
          </a:xfrm>
        </p:spPr>
        <p:txBody>
          <a:bodyPr/>
          <a:lstStyle>
            <a:lvl1pPr marL="0" indent="0">
              <a:buNone/>
              <a:defRPr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3"/>
            <a:ext cx="6720416" cy="576263"/>
          </a:xfrm>
        </p:spPr>
        <p:txBody>
          <a:bodyPr/>
          <a:lstStyle>
            <a:lvl1pPr marL="0" indent="0">
              <a:buNone/>
              <a:defRPr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3"/>
            <a:ext cx="6720416" cy="720725"/>
          </a:xfrm>
        </p:spPr>
        <p:txBody>
          <a:bodyPr/>
          <a:lstStyle>
            <a:lvl1pPr marL="0" indent="0">
              <a:buFontTx/>
              <a:buNone/>
              <a:defRPr/>
            </a:lvl1pPr>
          </a:lstStyle>
          <a:p>
            <a:pPr lvl="0"/>
            <a:r>
              <a:rPr lang="en-GB"/>
              <a:t>Email</a:t>
            </a:r>
          </a:p>
        </p:txBody>
      </p:sp>
      <p:sp>
        <p:nvSpPr>
          <p:cNvPr id="3" name="TextBox 2"/>
          <p:cNvSpPr txBox="1"/>
          <p:nvPr userDrawn="1"/>
        </p:nvSpPr>
        <p:spPr>
          <a:xfrm>
            <a:off x="335360" y="505782"/>
            <a:ext cx="7891453" cy="507831"/>
          </a:xfrm>
          <a:prstGeom prst="rect">
            <a:avLst/>
          </a:prstGeom>
          <a:noFill/>
        </p:spPr>
        <p:txBody>
          <a:bodyPr wrap="square" rtlCol="0">
            <a:spAutoFit/>
          </a:bodyPr>
          <a:lstStyle/>
          <a:p>
            <a:r>
              <a:rPr lang="en-GB" sz="270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jf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111/j.1475-4932.2012.00809.x" TargetMode="External"/><Relationship Id="rId7" Type="http://schemas.openxmlformats.org/officeDocument/2006/relationships/hyperlink" Target="http://Thttps:/www.tidytextmining.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quanteda.io/" TargetMode="External"/><Relationship Id="rId5" Type="http://schemas.openxmlformats.org/officeDocument/2006/relationships/hyperlink" Target="https://www.youtube.com/user/sentdex" TargetMode="External"/><Relationship Id="rId4" Type="http://schemas.openxmlformats.org/officeDocument/2006/relationships/hyperlink" Target="https://study.sagepub.com/brook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mailto:julia.kasmire@manchester.ac.uk" TargetMode="Externa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mailto:julia.kasmire@manchester.ac.uk"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www.ukdataservice.ac.uk/news-and-events/events/past-events.asp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youtube.com/user/UKDATASERVIC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ukdataservice.ac.uk/news-and-events/events/past-events.aspx"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youtube.com/user/UKDATASERVI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5360" y="1293134"/>
            <a:ext cx="9697077" cy="1440159"/>
          </a:xfrm>
        </p:spPr>
        <p:txBody>
          <a:bodyPr>
            <a:noAutofit/>
          </a:bodyPr>
          <a:lstStyle/>
          <a:p>
            <a:r>
              <a:rPr lang="en-GB" dirty="0">
                <a:latin typeface="Arial"/>
                <a:cs typeface="Arial"/>
              </a:rPr>
              <a:t>Text-Mining: Introduction and theory</a:t>
            </a:r>
            <a:endParaRPr lang="en-GB" dirty="0"/>
          </a:p>
        </p:txBody>
      </p:sp>
      <p:sp>
        <p:nvSpPr>
          <p:cNvPr id="9" name="Content Placeholder 8"/>
          <p:cNvSpPr>
            <a:spLocks noGrp="1"/>
          </p:cNvSpPr>
          <p:nvPr>
            <p:ph sz="quarter" idx="10"/>
          </p:nvPr>
        </p:nvSpPr>
        <p:spPr>
          <a:xfrm>
            <a:off x="406401" y="2203555"/>
            <a:ext cx="8197953" cy="3386036"/>
          </a:xfrm>
        </p:spPr>
        <p:txBody>
          <a:bodyPr>
            <a:noAutofit/>
          </a:bodyPr>
          <a:lstStyle/>
          <a:p>
            <a:endParaRPr lang="en-GB" sz="2000" dirty="0">
              <a:latin typeface="+mn-lt"/>
              <a:cs typeface="Arial" pitchFamily="34" charset="0"/>
            </a:endParaRPr>
          </a:p>
          <a:p>
            <a:r>
              <a:rPr lang="en-GB" sz="2000" dirty="0">
                <a:solidFill>
                  <a:srgbClr val="00965E"/>
                </a:solidFill>
                <a:latin typeface="+mn-lt"/>
                <a:cs typeface="Arial" pitchFamily="34" charset="0"/>
              </a:rPr>
              <a:t>The webinar will begin at 1 pm</a:t>
            </a:r>
          </a:p>
          <a:p>
            <a:pPr algn="ctr"/>
            <a:endParaRPr lang="en-GB" sz="2000" dirty="0">
              <a:latin typeface="+mn-lt"/>
              <a:cs typeface="Arial" pitchFamily="34" charset="0"/>
            </a:endParaRPr>
          </a:p>
          <a:p>
            <a:pPr>
              <a:lnSpc>
                <a:spcPct val="114000"/>
              </a:lnSpc>
              <a:spcBef>
                <a:spcPts val="600"/>
              </a:spcBef>
            </a:pPr>
            <a:r>
              <a:rPr lang="en-GB" sz="2000" dirty="0">
                <a:latin typeface="+mn-lt"/>
                <a:cs typeface="Arial" pitchFamily="34" charset="0"/>
              </a:rPr>
              <a:t>You now have a menu in the top right corner of your screen.</a:t>
            </a:r>
          </a:p>
          <a:p>
            <a:pPr>
              <a:lnSpc>
                <a:spcPct val="114000"/>
              </a:lnSpc>
              <a:spcBef>
                <a:spcPts val="600"/>
              </a:spcBef>
            </a:pPr>
            <a:r>
              <a:rPr lang="en-GB" sz="2000" dirty="0">
                <a:latin typeface="+mn-lt"/>
                <a:cs typeface="Arial" pitchFamily="34" charset="0"/>
              </a:rPr>
              <a:t>The red button with a white arrow allows you to expand and contract the webinar menu, in which you can write questions/comments.</a:t>
            </a:r>
          </a:p>
          <a:p>
            <a:pPr>
              <a:lnSpc>
                <a:spcPct val="114000"/>
              </a:lnSpc>
              <a:spcBef>
                <a:spcPts val="600"/>
              </a:spcBef>
            </a:pPr>
            <a:r>
              <a:rPr lang="en-GB" sz="2000" dirty="0">
                <a:latin typeface="+mn-lt"/>
                <a:cs typeface="Arial" pitchFamily="34" charset="0"/>
              </a:rPr>
              <a:t>Feel free to type questions as we go, we will answer as many as we can at the end</a:t>
            </a:r>
          </a:p>
          <a:p>
            <a:pPr>
              <a:lnSpc>
                <a:spcPct val="114000"/>
              </a:lnSpc>
              <a:spcBef>
                <a:spcPts val="600"/>
              </a:spcBef>
            </a:pPr>
            <a:r>
              <a:rPr lang="en-GB" sz="2000" dirty="0">
                <a:latin typeface="+mn-lt"/>
                <a:cs typeface="Arial" pitchFamily="34" charset="0"/>
              </a:rPr>
              <a:t>We can’t hear you. </a:t>
            </a:r>
          </a:p>
        </p:txBody>
      </p:sp>
    </p:spTree>
    <p:extLst>
      <p:ext uri="{BB962C8B-B14F-4D97-AF65-F5344CB8AC3E}">
        <p14:creationId xmlns:p14="http://schemas.microsoft.com/office/powerpoint/2010/main" val="993680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Think about commonly found examples of structured data?</a:t>
            </a:r>
          </a:p>
        </p:txBody>
      </p:sp>
      <p:pic>
        <p:nvPicPr>
          <p:cNvPr id="2" name="Picture 1" descr="File:Calendar icon.svg - Wikipedi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616" y="1612855"/>
            <a:ext cx="1679329" cy="2145809"/>
          </a:xfrm>
          <a:prstGeom prst="rect">
            <a:avLst/>
          </a:prstGeom>
        </p:spPr>
      </p:pic>
      <p:pic>
        <p:nvPicPr>
          <p:cNvPr id="3" name="Picture 2" descr="Database - Wikipedi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4543" y="1612855"/>
            <a:ext cx="2813125" cy="1583702"/>
          </a:xfrm>
          <a:prstGeom prst="rect">
            <a:avLst/>
          </a:prstGeom>
        </p:spPr>
      </p:pic>
      <p:pic>
        <p:nvPicPr>
          <p:cNvPr id="4" name="Picture 3" descr="Archive - Wikipedia"/>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2266" y="1612855"/>
            <a:ext cx="2130392" cy="1597794"/>
          </a:xfrm>
          <a:prstGeom prst="rect">
            <a:avLst/>
          </a:prstGeom>
        </p:spPr>
      </p:pic>
      <p:pic>
        <p:nvPicPr>
          <p:cNvPr id="5" name="Picture 4" descr="Measure the Future – Libraries &amp; Open Hardwar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7256" y="1612855"/>
            <a:ext cx="2268354" cy="1701266"/>
          </a:xfrm>
          <a:prstGeom prst="rect">
            <a:avLst/>
          </a:prstGeom>
        </p:spPr>
      </p:pic>
      <p:pic>
        <p:nvPicPr>
          <p:cNvPr id="6" name="Picture 5" descr="Fast-moving consumer goods - Wikipedia"/>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923" y="3967871"/>
            <a:ext cx="3230314" cy="2288139"/>
          </a:xfrm>
          <a:prstGeom prst="rect">
            <a:avLst/>
          </a:prstGeom>
        </p:spPr>
      </p:pic>
      <p:pic>
        <p:nvPicPr>
          <p:cNvPr id="7" name="Picture 6" descr="Jeri’s Organizing &amp; Decluttering News: Three Ways to Make ..."/>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1630" y="3967871"/>
            <a:ext cx="2296427" cy="2296427"/>
          </a:xfrm>
          <a:prstGeom prst="rect">
            <a:avLst/>
          </a:prstGeom>
        </p:spPr>
      </p:pic>
      <p:pic>
        <p:nvPicPr>
          <p:cNvPr id="9" name="Picture 8" descr="Leeds railway station - Wikipedia"/>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0450" y="3967871"/>
            <a:ext cx="2810978" cy="1873985"/>
          </a:xfrm>
          <a:prstGeom prst="rect">
            <a:avLst/>
          </a:prstGeom>
        </p:spPr>
      </p:pic>
    </p:spTree>
    <p:extLst>
      <p:ext uri="{BB962C8B-B14F-4D97-AF65-F5344CB8AC3E}">
        <p14:creationId xmlns:p14="http://schemas.microsoft.com/office/powerpoint/2010/main" val="387917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				      </a:t>
            </a:r>
            <a:r>
              <a:rPr lang="en-GB" sz="2800" dirty="0"/>
              <a:t>…familiar</a:t>
            </a:r>
          </a:p>
          <a:p>
            <a:pPr marL="0" indent="0">
              <a:buNone/>
            </a:pPr>
            <a:r>
              <a:rPr lang="en-GB" sz="2800" dirty="0"/>
              <a:t>                                …easy</a:t>
            </a:r>
          </a:p>
          <a:p>
            <a:pPr marL="0" indent="0">
              <a:buNone/>
            </a:pPr>
            <a:r>
              <a:rPr lang="en-GB" sz="2800" dirty="0"/>
              <a:t>                                …demonstrable</a:t>
            </a:r>
          </a:p>
          <a:p>
            <a:pPr marL="0" indent="0">
              <a:buNone/>
            </a:pPr>
            <a:endParaRPr lang="en-GB" dirty="0"/>
          </a:p>
        </p:txBody>
      </p:sp>
      <p:sp>
        <p:nvSpPr>
          <p:cNvPr id="8" name="Title 7"/>
          <p:cNvSpPr>
            <a:spLocks noGrp="1"/>
          </p:cNvSpPr>
          <p:nvPr>
            <p:ph type="title"/>
          </p:nvPr>
        </p:nvSpPr>
        <p:spPr/>
        <p:txBody>
          <a:bodyPr>
            <a:normAutofit/>
          </a:bodyPr>
          <a:lstStyle/>
          <a:p>
            <a:r>
              <a:rPr lang="en-GB" sz="2700"/>
              <a:t>Structured data is…</a:t>
            </a:r>
          </a:p>
        </p:txBody>
      </p:sp>
      <p:pic>
        <p:nvPicPr>
          <p:cNvPr id="7" name="Content Placeholder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258" y="1988841"/>
            <a:ext cx="2880320" cy="4333339"/>
          </a:xfrm>
          <a:prstGeom prst="rect">
            <a:avLst/>
          </a:prstGeom>
        </p:spPr>
      </p:pic>
      <p:sp>
        <p:nvSpPr>
          <p:cNvPr id="12" name="Rounded Rectangle 11"/>
          <p:cNvSpPr/>
          <p:nvPr/>
        </p:nvSpPr>
        <p:spPr>
          <a:xfrm>
            <a:off x="5087888" y="2060848"/>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5159896" y="2124146"/>
            <a:ext cx="1296144" cy="584775"/>
          </a:xfrm>
          <a:prstGeom prst="rect">
            <a:avLst/>
          </a:prstGeom>
          <a:noFill/>
        </p:spPr>
        <p:txBody>
          <a:bodyPr wrap="square" rtlCol="0">
            <a:spAutoFit/>
          </a:bodyPr>
          <a:lstStyle/>
          <a:p>
            <a:pPr algn="ctr"/>
            <a:r>
              <a:rPr lang="en-GB" sz="1600"/>
              <a:t> Intro to Text-Mining</a:t>
            </a:r>
          </a:p>
        </p:txBody>
      </p:sp>
      <p:sp>
        <p:nvSpPr>
          <p:cNvPr id="17" name="Rounded Rectangle 16"/>
          <p:cNvSpPr/>
          <p:nvPr/>
        </p:nvSpPr>
        <p:spPr>
          <a:xfrm>
            <a:off x="6744072" y="2060848"/>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6816080" y="2204865"/>
            <a:ext cx="1296144" cy="374699"/>
          </a:xfrm>
          <a:prstGeom prst="rect">
            <a:avLst/>
          </a:prstGeom>
          <a:noFill/>
        </p:spPr>
        <p:txBody>
          <a:bodyPr wrap="square" rtlCol="0">
            <a:spAutoFit/>
          </a:bodyPr>
          <a:lstStyle/>
          <a:p>
            <a:pPr algn="ctr"/>
            <a:r>
              <a:rPr lang="en-GB"/>
              <a:t>01/05/20</a:t>
            </a:r>
          </a:p>
        </p:txBody>
      </p:sp>
      <p:sp>
        <p:nvSpPr>
          <p:cNvPr id="19" name="Rounded Rectangle 18"/>
          <p:cNvSpPr/>
          <p:nvPr/>
        </p:nvSpPr>
        <p:spPr>
          <a:xfrm>
            <a:off x="8400256" y="2060848"/>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8472264" y="2204865"/>
            <a:ext cx="1296144" cy="374699"/>
          </a:xfrm>
          <a:prstGeom prst="rect">
            <a:avLst/>
          </a:prstGeom>
          <a:noFill/>
        </p:spPr>
        <p:txBody>
          <a:bodyPr wrap="square" rtlCol="0">
            <a:spAutoFit/>
          </a:bodyPr>
          <a:lstStyle/>
          <a:p>
            <a:pPr algn="ctr"/>
            <a:r>
              <a:rPr lang="en-GB"/>
              <a:t>75</a:t>
            </a:r>
          </a:p>
        </p:txBody>
      </p:sp>
      <p:sp>
        <p:nvSpPr>
          <p:cNvPr id="21" name="Rounded Rectangle 20"/>
          <p:cNvSpPr/>
          <p:nvPr/>
        </p:nvSpPr>
        <p:spPr>
          <a:xfrm>
            <a:off x="5087888" y="2852936"/>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5159896" y="2916234"/>
            <a:ext cx="1296144" cy="584775"/>
          </a:xfrm>
          <a:prstGeom prst="rect">
            <a:avLst/>
          </a:prstGeom>
          <a:noFill/>
        </p:spPr>
        <p:txBody>
          <a:bodyPr wrap="square" rtlCol="0">
            <a:spAutoFit/>
          </a:bodyPr>
          <a:lstStyle/>
          <a:p>
            <a:pPr algn="ctr"/>
            <a:r>
              <a:rPr lang="en-GB" sz="1600"/>
              <a:t> 4 steps of Text-Mining</a:t>
            </a:r>
          </a:p>
        </p:txBody>
      </p:sp>
      <p:sp>
        <p:nvSpPr>
          <p:cNvPr id="23" name="Rounded Rectangle 22"/>
          <p:cNvSpPr/>
          <p:nvPr/>
        </p:nvSpPr>
        <p:spPr>
          <a:xfrm>
            <a:off x="6744072" y="2852936"/>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6816080" y="2996953"/>
            <a:ext cx="1296144" cy="374699"/>
          </a:xfrm>
          <a:prstGeom prst="rect">
            <a:avLst/>
          </a:prstGeom>
          <a:noFill/>
        </p:spPr>
        <p:txBody>
          <a:bodyPr wrap="square" rtlCol="0">
            <a:spAutoFit/>
          </a:bodyPr>
          <a:lstStyle/>
          <a:p>
            <a:pPr algn="ctr"/>
            <a:r>
              <a:rPr lang="en-GB"/>
              <a:t>04/06/20</a:t>
            </a:r>
          </a:p>
        </p:txBody>
      </p:sp>
      <p:sp>
        <p:nvSpPr>
          <p:cNvPr id="25" name="Rounded Rectangle 24"/>
          <p:cNvSpPr/>
          <p:nvPr/>
        </p:nvSpPr>
        <p:spPr>
          <a:xfrm>
            <a:off x="8400256" y="2852936"/>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8472264" y="2996953"/>
            <a:ext cx="1296144" cy="374699"/>
          </a:xfrm>
          <a:prstGeom prst="rect">
            <a:avLst/>
          </a:prstGeom>
          <a:noFill/>
        </p:spPr>
        <p:txBody>
          <a:bodyPr wrap="square" rtlCol="0">
            <a:spAutoFit/>
          </a:bodyPr>
          <a:lstStyle/>
          <a:p>
            <a:pPr algn="ctr"/>
            <a:r>
              <a:rPr lang="en-GB"/>
              <a:t>72</a:t>
            </a:r>
          </a:p>
        </p:txBody>
      </p:sp>
      <p:sp>
        <p:nvSpPr>
          <p:cNvPr id="27" name="Rounded Rectangle 26"/>
          <p:cNvSpPr/>
          <p:nvPr/>
        </p:nvSpPr>
        <p:spPr>
          <a:xfrm>
            <a:off x="5087888" y="3645024"/>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5159896" y="3708322"/>
            <a:ext cx="1296144" cy="584775"/>
          </a:xfrm>
          <a:prstGeom prst="rect">
            <a:avLst/>
          </a:prstGeom>
          <a:noFill/>
        </p:spPr>
        <p:txBody>
          <a:bodyPr wrap="square" rtlCol="0">
            <a:spAutoFit/>
          </a:bodyPr>
          <a:lstStyle/>
          <a:p>
            <a:pPr algn="ctr"/>
            <a:r>
              <a:rPr lang="en-GB" sz="1600"/>
              <a:t>Text-Mining analysis</a:t>
            </a:r>
          </a:p>
        </p:txBody>
      </p:sp>
      <p:sp>
        <p:nvSpPr>
          <p:cNvPr id="29" name="Rounded Rectangle 28"/>
          <p:cNvSpPr/>
          <p:nvPr/>
        </p:nvSpPr>
        <p:spPr>
          <a:xfrm>
            <a:off x="6744072" y="3645024"/>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p:cNvSpPr txBox="1"/>
          <p:nvPr/>
        </p:nvSpPr>
        <p:spPr>
          <a:xfrm>
            <a:off x="6816080" y="3789041"/>
            <a:ext cx="1296144" cy="374699"/>
          </a:xfrm>
          <a:prstGeom prst="rect">
            <a:avLst/>
          </a:prstGeom>
          <a:noFill/>
        </p:spPr>
        <p:txBody>
          <a:bodyPr wrap="square" rtlCol="0">
            <a:spAutoFit/>
          </a:bodyPr>
          <a:lstStyle/>
          <a:p>
            <a:pPr algn="ctr"/>
            <a:r>
              <a:rPr lang="en-GB"/>
              <a:t>09/07/20</a:t>
            </a:r>
          </a:p>
        </p:txBody>
      </p:sp>
      <p:sp>
        <p:nvSpPr>
          <p:cNvPr id="31" name="Rounded Rectangle 30"/>
          <p:cNvSpPr/>
          <p:nvPr/>
        </p:nvSpPr>
        <p:spPr>
          <a:xfrm>
            <a:off x="8400256" y="3645024"/>
            <a:ext cx="1440160" cy="648072"/>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p:cNvSpPr txBox="1"/>
          <p:nvPr/>
        </p:nvSpPr>
        <p:spPr>
          <a:xfrm>
            <a:off x="8472264" y="3789041"/>
            <a:ext cx="1296144" cy="374699"/>
          </a:xfrm>
          <a:prstGeom prst="rect">
            <a:avLst/>
          </a:prstGeom>
          <a:noFill/>
        </p:spPr>
        <p:txBody>
          <a:bodyPr wrap="square" rtlCol="0">
            <a:spAutoFit/>
          </a:bodyPr>
          <a:lstStyle/>
          <a:p>
            <a:pPr algn="ctr"/>
            <a:r>
              <a:rPr lang="en-GB"/>
              <a:t>85</a:t>
            </a:r>
          </a:p>
        </p:txBody>
      </p:sp>
    </p:spTree>
    <p:extLst>
      <p:ext uri="{BB962C8B-B14F-4D97-AF65-F5344CB8AC3E}">
        <p14:creationId xmlns:p14="http://schemas.microsoft.com/office/powerpoint/2010/main" val="401885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2799634" y="1988840"/>
            <a:ext cx="1912212" cy="1656184"/>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p:cNvSpPr/>
          <p:nvPr/>
        </p:nvSpPr>
        <p:spPr>
          <a:xfrm rot="1140000">
            <a:off x="6634714" y="2620999"/>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p:cNvSpPr/>
          <p:nvPr/>
        </p:nvSpPr>
        <p:spPr>
          <a:xfrm rot="1140000">
            <a:off x="6274674" y="1756903"/>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7608168" y="4731230"/>
            <a:ext cx="2072230" cy="1002027"/>
          </a:xfrm>
          <a:prstGeom prst="roundRect">
            <a:avLst/>
          </a:prstGeom>
          <a:solidFill>
            <a:schemeClr val="accent4">
              <a:lumMod val="40000"/>
              <a:lumOff val="6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5247906" y="4731230"/>
            <a:ext cx="2072230" cy="1866123"/>
          </a:xfrm>
          <a:prstGeom prst="roundRect">
            <a:avLst/>
          </a:prstGeom>
          <a:solidFill>
            <a:schemeClr val="accent4">
              <a:lumMod val="40000"/>
              <a:lumOff val="60000"/>
            </a:schemeClr>
          </a:solidFill>
          <a:ln>
            <a:solidFill>
              <a:schemeClr val="accent4">
                <a:lumMod val="5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p:cNvSpPr/>
          <p:nvPr/>
        </p:nvSpPr>
        <p:spPr>
          <a:xfrm>
            <a:off x="2799634" y="4758929"/>
            <a:ext cx="2072230" cy="1002027"/>
          </a:xfrm>
          <a:prstGeom prst="roundRect">
            <a:avLst/>
          </a:prstGeom>
          <a:solidFill>
            <a:schemeClr val="accent4">
              <a:lumMod val="40000"/>
              <a:lumOff val="60000"/>
            </a:schemeClr>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p:cNvSpPr/>
          <p:nvPr/>
        </p:nvSpPr>
        <p:spPr>
          <a:xfrm rot="1140000">
            <a:off x="7642826" y="2291137"/>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p:cNvSpPr>
            <a:spLocks noGrp="1"/>
          </p:cNvSpPr>
          <p:nvPr>
            <p:ph type="title"/>
          </p:nvPr>
        </p:nvSpPr>
        <p:spPr/>
        <p:txBody>
          <a:bodyPr>
            <a:normAutofit/>
          </a:bodyPr>
          <a:lstStyle/>
          <a:p>
            <a:r>
              <a:rPr lang="en-GB" sz="2700" dirty="0"/>
              <a:t>What about unstructured data?</a:t>
            </a:r>
          </a:p>
        </p:txBody>
      </p:sp>
      <p:sp>
        <p:nvSpPr>
          <p:cNvPr id="14" name="TextBox 13"/>
          <p:cNvSpPr txBox="1"/>
          <p:nvPr/>
        </p:nvSpPr>
        <p:spPr>
          <a:xfrm>
            <a:off x="2855640" y="2060848"/>
            <a:ext cx="1872208" cy="1569660"/>
          </a:xfrm>
          <a:prstGeom prst="rect">
            <a:avLst/>
          </a:prstGeom>
          <a:noFill/>
        </p:spPr>
        <p:txBody>
          <a:bodyPr wrap="square" rtlCol="0">
            <a:spAutoFit/>
          </a:bodyPr>
          <a:lstStyle/>
          <a:p>
            <a:pPr algn="ctr"/>
            <a:r>
              <a:rPr lang="en-GB" sz="2400" dirty="0"/>
              <a:t> Intro to Text-Mining 02/06/20</a:t>
            </a:r>
          </a:p>
          <a:p>
            <a:pPr algn="ctr"/>
            <a:r>
              <a:rPr lang="en-GB" sz="2400" dirty="0"/>
              <a:t>75 attended</a:t>
            </a:r>
          </a:p>
        </p:txBody>
      </p:sp>
      <p:sp>
        <p:nvSpPr>
          <p:cNvPr id="22" name="TextBox 21"/>
          <p:cNvSpPr txBox="1"/>
          <p:nvPr/>
        </p:nvSpPr>
        <p:spPr>
          <a:xfrm rot="1140000">
            <a:off x="7849894" y="2345320"/>
            <a:ext cx="1785236" cy="830997"/>
          </a:xfrm>
          <a:prstGeom prst="rect">
            <a:avLst/>
          </a:prstGeom>
          <a:noFill/>
        </p:spPr>
        <p:txBody>
          <a:bodyPr wrap="square" rtlCol="0">
            <a:spAutoFit/>
          </a:bodyPr>
          <a:lstStyle/>
          <a:p>
            <a:pPr algn="ctr"/>
            <a:r>
              <a:rPr lang="en-GB" sz="2400"/>
              <a:t>Text-mining lesson #2</a:t>
            </a:r>
          </a:p>
        </p:txBody>
      </p:sp>
      <p:sp>
        <p:nvSpPr>
          <p:cNvPr id="24" name="TextBox 23"/>
          <p:cNvSpPr txBox="1"/>
          <p:nvPr/>
        </p:nvSpPr>
        <p:spPr>
          <a:xfrm rot="1140000">
            <a:off x="6985753" y="2843676"/>
            <a:ext cx="1154784" cy="830997"/>
          </a:xfrm>
          <a:prstGeom prst="rect">
            <a:avLst/>
          </a:prstGeom>
          <a:noFill/>
        </p:spPr>
        <p:txBody>
          <a:bodyPr wrap="square" rtlCol="0">
            <a:spAutoFit/>
          </a:bodyPr>
          <a:lstStyle/>
          <a:p>
            <a:pPr algn="ctr"/>
            <a:r>
              <a:rPr lang="en-GB" sz="2400" dirty="0"/>
              <a:t>June 16</a:t>
            </a:r>
          </a:p>
        </p:txBody>
      </p:sp>
      <p:sp>
        <p:nvSpPr>
          <p:cNvPr id="26" name="TextBox 25"/>
          <p:cNvSpPr txBox="1"/>
          <p:nvPr/>
        </p:nvSpPr>
        <p:spPr>
          <a:xfrm rot="1140000">
            <a:off x="6288839" y="1776997"/>
            <a:ext cx="1721696" cy="830997"/>
          </a:xfrm>
          <a:prstGeom prst="rect">
            <a:avLst/>
          </a:prstGeom>
          <a:noFill/>
        </p:spPr>
        <p:txBody>
          <a:bodyPr wrap="square" rtlCol="0" anchor="t">
            <a:spAutoFit/>
          </a:bodyPr>
          <a:lstStyle/>
          <a:p>
            <a:pPr algn="ctr"/>
            <a:r>
              <a:rPr lang="en-GB" sz="2400"/>
              <a:t>Seventy- two</a:t>
            </a:r>
          </a:p>
        </p:txBody>
      </p:sp>
      <p:sp>
        <p:nvSpPr>
          <p:cNvPr id="30" name="TextBox 29"/>
          <p:cNvSpPr txBox="1"/>
          <p:nvPr/>
        </p:nvSpPr>
        <p:spPr>
          <a:xfrm>
            <a:off x="4871864" y="4983560"/>
            <a:ext cx="2880320" cy="461665"/>
          </a:xfrm>
          <a:prstGeom prst="rect">
            <a:avLst/>
          </a:prstGeom>
          <a:noFill/>
        </p:spPr>
        <p:txBody>
          <a:bodyPr wrap="square" rtlCol="0">
            <a:spAutoFit/>
          </a:bodyPr>
          <a:lstStyle/>
          <a:p>
            <a:pPr algn="ctr"/>
            <a:r>
              <a:rPr lang="en-GB" sz="2400" dirty="0"/>
              <a:t>2020-06-29</a:t>
            </a:r>
          </a:p>
        </p:txBody>
      </p:sp>
      <p:sp>
        <p:nvSpPr>
          <p:cNvPr id="32" name="TextBox 31"/>
          <p:cNvSpPr txBox="1"/>
          <p:nvPr/>
        </p:nvSpPr>
        <p:spPr>
          <a:xfrm>
            <a:off x="7752184" y="5013177"/>
            <a:ext cx="1800200" cy="461665"/>
          </a:xfrm>
          <a:prstGeom prst="rect">
            <a:avLst/>
          </a:prstGeom>
          <a:noFill/>
        </p:spPr>
        <p:txBody>
          <a:bodyPr wrap="square" rtlCol="0">
            <a:spAutoFit/>
          </a:bodyPr>
          <a:lstStyle/>
          <a:p>
            <a:pPr algn="ctr"/>
            <a:r>
              <a:rPr lang="en-GB" sz="2400"/>
              <a:t>80 - 90</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4137" y="5474841"/>
            <a:ext cx="959768" cy="959768"/>
          </a:xfrm>
          <a:prstGeom prst="rect">
            <a:avLst/>
          </a:prstGeom>
        </p:spPr>
      </p:pic>
      <p:sp>
        <p:nvSpPr>
          <p:cNvPr id="28" name="Down Arrow 27"/>
          <p:cNvSpPr/>
          <p:nvPr/>
        </p:nvSpPr>
        <p:spPr>
          <a:xfrm>
            <a:off x="3359697" y="1052737"/>
            <a:ext cx="800089" cy="888067"/>
          </a:xfrm>
          <a:prstGeom prst="down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Down Arrow 33"/>
          <p:cNvSpPr/>
          <p:nvPr/>
        </p:nvSpPr>
        <p:spPr>
          <a:xfrm rot="1080000">
            <a:off x="8248240" y="1124745"/>
            <a:ext cx="800089" cy="888067"/>
          </a:xfrm>
          <a:prstGeom prst="down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Down Arrow 34"/>
          <p:cNvSpPr/>
          <p:nvPr/>
        </p:nvSpPr>
        <p:spPr>
          <a:xfrm>
            <a:off x="3431705" y="3765070"/>
            <a:ext cx="800089" cy="888067"/>
          </a:xfrm>
          <a:prstGeom prst="down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3071664" y="2865622"/>
            <a:ext cx="1440160" cy="3473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p:cNvSpPr/>
          <p:nvPr/>
        </p:nvSpPr>
        <p:spPr>
          <a:xfrm rot="1080000">
            <a:off x="6867437" y="2847832"/>
            <a:ext cx="1460693" cy="8245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ounded Rectangle 36"/>
          <p:cNvSpPr/>
          <p:nvPr/>
        </p:nvSpPr>
        <p:spPr>
          <a:xfrm>
            <a:off x="5375920" y="5013177"/>
            <a:ext cx="1800200" cy="3473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ounded Rectangle 37"/>
          <p:cNvSpPr/>
          <p:nvPr/>
        </p:nvSpPr>
        <p:spPr>
          <a:xfrm>
            <a:off x="2855640" y="3212977"/>
            <a:ext cx="1784198" cy="3473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ounded Rectangle 38"/>
          <p:cNvSpPr/>
          <p:nvPr/>
        </p:nvSpPr>
        <p:spPr>
          <a:xfrm rot="1080000">
            <a:off x="6479179" y="1733810"/>
            <a:ext cx="1275200" cy="8177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p:cNvSpPr/>
          <p:nvPr/>
        </p:nvSpPr>
        <p:spPr>
          <a:xfrm>
            <a:off x="8164986" y="5025862"/>
            <a:ext cx="1027358" cy="4193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Down Arrow 45"/>
          <p:cNvSpPr/>
          <p:nvPr/>
        </p:nvSpPr>
        <p:spPr>
          <a:xfrm rot="16200000">
            <a:off x="4915854" y="5537251"/>
            <a:ext cx="800089" cy="888067"/>
          </a:xfrm>
          <a:prstGeom prst="down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213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xit" presetSubtype="0" fill="hold" grpId="2" nodeType="withEffect">
                                  <p:stCondLst>
                                    <p:cond delay="0"/>
                                  </p:stCondLst>
                                  <p:childTnLst>
                                    <p:set>
                                      <p:cBhvr>
                                        <p:cTn id="82" dur="1" fill="hold">
                                          <p:stCondLst>
                                            <p:cond delay="0"/>
                                          </p:stCondLst>
                                        </p:cTn>
                                        <p:tgtEl>
                                          <p:spTgt spid="38"/>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par>
                                <p:cTn id="85" presetID="1" presetClass="exit" presetSubtype="0" fill="hold" grpId="2" nodeType="withEffect">
                                  <p:stCondLst>
                                    <p:cond delay="0"/>
                                  </p:stCondLst>
                                  <p:childTnLst>
                                    <p:set>
                                      <p:cBhvr>
                                        <p:cTn id="86" dur="1" fill="hold">
                                          <p:stCondLst>
                                            <p:cond delay="0"/>
                                          </p:stCondLst>
                                        </p:cTn>
                                        <p:tgtEl>
                                          <p:spTgt spid="39"/>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0" grpId="0" animBg="1"/>
      <p:bldP spid="52" grpId="0" animBg="1"/>
      <p:bldP spid="53" grpId="0" animBg="1"/>
      <p:bldP spid="54" grpId="0" animBg="1"/>
      <p:bldP spid="55" grpId="0" animBg="1"/>
      <p:bldP spid="56" grpId="0" animBg="1"/>
      <p:bldP spid="14" grpId="0"/>
      <p:bldP spid="22" grpId="0"/>
      <p:bldP spid="24" grpId="0"/>
      <p:bldP spid="26" grpId="0"/>
      <p:bldP spid="30" grpId="0"/>
      <p:bldP spid="32" grpId="0"/>
      <p:bldP spid="28" grpId="0" animBg="1"/>
      <p:bldP spid="28" grpId="1" animBg="1"/>
      <p:bldP spid="34" grpId="0" animBg="1"/>
      <p:bldP spid="34" grpId="1" animBg="1"/>
      <p:bldP spid="35" grpId="0" animBg="1"/>
      <p:bldP spid="35" grpId="1" animBg="1"/>
      <p:bldP spid="5" grpId="0" animBg="1"/>
      <p:bldP spid="5" grpId="1" animBg="1"/>
      <p:bldP spid="36" grpId="0" animBg="1"/>
      <p:bldP spid="36" grpId="1" animBg="1"/>
      <p:bldP spid="37" grpId="0" animBg="1"/>
      <p:bldP spid="37" grpId="1" animBg="1"/>
      <p:bldP spid="38" grpId="0" animBg="1"/>
      <p:bldP spid="38" grpId="1" animBg="1"/>
      <p:bldP spid="38" grpId="2" animBg="1"/>
      <p:bldP spid="39" grpId="0" animBg="1"/>
      <p:bldP spid="39" grpId="1" animBg="1"/>
      <p:bldP spid="39" grpId="2" animBg="1"/>
      <p:bldP spid="44" grpId="0" animBg="1"/>
      <p:bldP spid="44" grpId="1" animBg="1"/>
      <p:bldP spid="44" grpId="2"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2799634" y="1988840"/>
            <a:ext cx="1912212" cy="1656184"/>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p:cNvSpPr/>
          <p:nvPr/>
        </p:nvSpPr>
        <p:spPr>
          <a:xfrm rot="1140000">
            <a:off x="6634714" y="2620999"/>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p:cNvSpPr/>
          <p:nvPr/>
        </p:nvSpPr>
        <p:spPr>
          <a:xfrm rot="1140000">
            <a:off x="6274674" y="1756903"/>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7608168" y="4731230"/>
            <a:ext cx="2072230" cy="1002027"/>
          </a:xfrm>
          <a:prstGeom prst="roundRect">
            <a:avLst/>
          </a:prstGeom>
          <a:solidFill>
            <a:schemeClr val="accent4">
              <a:lumMod val="40000"/>
              <a:lumOff val="6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5247906" y="4731230"/>
            <a:ext cx="2072230" cy="1866123"/>
          </a:xfrm>
          <a:prstGeom prst="roundRect">
            <a:avLst/>
          </a:prstGeom>
          <a:solidFill>
            <a:schemeClr val="accent4">
              <a:lumMod val="40000"/>
              <a:lumOff val="60000"/>
            </a:schemeClr>
          </a:solidFill>
          <a:ln>
            <a:solidFill>
              <a:schemeClr val="accent4">
                <a:lumMod val="5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p:cNvSpPr/>
          <p:nvPr/>
        </p:nvSpPr>
        <p:spPr>
          <a:xfrm>
            <a:off x="2799634" y="4758929"/>
            <a:ext cx="2072230" cy="1002027"/>
          </a:xfrm>
          <a:prstGeom prst="roundRect">
            <a:avLst/>
          </a:prstGeom>
          <a:solidFill>
            <a:schemeClr val="accent4">
              <a:lumMod val="40000"/>
              <a:lumOff val="60000"/>
            </a:schemeClr>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p:cNvSpPr/>
          <p:nvPr/>
        </p:nvSpPr>
        <p:spPr>
          <a:xfrm rot="1140000">
            <a:off x="7642826" y="2291137"/>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p:cNvSpPr>
            <a:spLocks noGrp="1"/>
          </p:cNvSpPr>
          <p:nvPr>
            <p:ph type="title"/>
          </p:nvPr>
        </p:nvSpPr>
        <p:spPr/>
        <p:txBody>
          <a:bodyPr>
            <a:normAutofit/>
          </a:bodyPr>
          <a:lstStyle/>
          <a:p>
            <a:r>
              <a:rPr lang="en-GB" sz="2700" dirty="0"/>
              <a:t>What about semi-unstructured data?</a:t>
            </a:r>
          </a:p>
        </p:txBody>
      </p:sp>
      <p:sp>
        <p:nvSpPr>
          <p:cNvPr id="14" name="TextBox 13"/>
          <p:cNvSpPr txBox="1"/>
          <p:nvPr/>
        </p:nvSpPr>
        <p:spPr>
          <a:xfrm>
            <a:off x="2855640" y="2060848"/>
            <a:ext cx="1872208" cy="1569660"/>
          </a:xfrm>
          <a:prstGeom prst="rect">
            <a:avLst/>
          </a:prstGeom>
          <a:noFill/>
        </p:spPr>
        <p:txBody>
          <a:bodyPr wrap="square" rtlCol="0">
            <a:spAutoFit/>
          </a:bodyPr>
          <a:lstStyle/>
          <a:p>
            <a:pPr algn="ctr"/>
            <a:r>
              <a:rPr lang="en-GB" sz="2400" dirty="0"/>
              <a:t> Intro to Text-Mining 02/06/20</a:t>
            </a:r>
          </a:p>
          <a:p>
            <a:pPr algn="ctr"/>
            <a:r>
              <a:rPr lang="en-GB" sz="2400" dirty="0"/>
              <a:t>75 attended</a:t>
            </a:r>
          </a:p>
        </p:txBody>
      </p:sp>
      <p:sp>
        <p:nvSpPr>
          <p:cNvPr id="22" name="TextBox 21"/>
          <p:cNvSpPr txBox="1"/>
          <p:nvPr/>
        </p:nvSpPr>
        <p:spPr>
          <a:xfrm rot="1140000">
            <a:off x="7849894" y="2345320"/>
            <a:ext cx="1785236" cy="830997"/>
          </a:xfrm>
          <a:prstGeom prst="rect">
            <a:avLst/>
          </a:prstGeom>
          <a:noFill/>
        </p:spPr>
        <p:txBody>
          <a:bodyPr wrap="square" rtlCol="0">
            <a:spAutoFit/>
          </a:bodyPr>
          <a:lstStyle/>
          <a:p>
            <a:pPr algn="ctr"/>
            <a:r>
              <a:rPr lang="en-GB" sz="2400"/>
              <a:t>Text-mining lesson #2</a:t>
            </a:r>
          </a:p>
        </p:txBody>
      </p:sp>
      <p:sp>
        <p:nvSpPr>
          <p:cNvPr id="24" name="TextBox 23"/>
          <p:cNvSpPr txBox="1"/>
          <p:nvPr/>
        </p:nvSpPr>
        <p:spPr>
          <a:xfrm rot="1140000">
            <a:off x="6976574" y="3083194"/>
            <a:ext cx="1491748" cy="461665"/>
          </a:xfrm>
          <a:prstGeom prst="rect">
            <a:avLst/>
          </a:prstGeom>
          <a:noFill/>
        </p:spPr>
        <p:txBody>
          <a:bodyPr wrap="square" rtlCol="0">
            <a:spAutoFit/>
          </a:bodyPr>
          <a:lstStyle/>
          <a:p>
            <a:pPr algn="ctr"/>
            <a:r>
              <a:rPr lang="en-GB" sz="2400" dirty="0"/>
              <a:t>June 16</a:t>
            </a:r>
          </a:p>
        </p:txBody>
      </p:sp>
      <p:sp>
        <p:nvSpPr>
          <p:cNvPr id="26" name="TextBox 25"/>
          <p:cNvSpPr txBox="1"/>
          <p:nvPr/>
        </p:nvSpPr>
        <p:spPr>
          <a:xfrm rot="1140000">
            <a:off x="6288839" y="1776997"/>
            <a:ext cx="1721696" cy="830997"/>
          </a:xfrm>
          <a:prstGeom prst="rect">
            <a:avLst/>
          </a:prstGeom>
          <a:noFill/>
        </p:spPr>
        <p:txBody>
          <a:bodyPr wrap="square" rtlCol="0" anchor="t">
            <a:spAutoFit/>
          </a:bodyPr>
          <a:lstStyle/>
          <a:p>
            <a:pPr algn="ctr"/>
            <a:r>
              <a:rPr lang="en-GB" sz="2400"/>
              <a:t>Seventy- two</a:t>
            </a:r>
          </a:p>
        </p:txBody>
      </p:sp>
      <p:sp>
        <p:nvSpPr>
          <p:cNvPr id="30" name="TextBox 29"/>
          <p:cNvSpPr txBox="1"/>
          <p:nvPr/>
        </p:nvSpPr>
        <p:spPr>
          <a:xfrm>
            <a:off x="4871864" y="4983560"/>
            <a:ext cx="2880320" cy="461665"/>
          </a:xfrm>
          <a:prstGeom prst="rect">
            <a:avLst/>
          </a:prstGeom>
          <a:noFill/>
        </p:spPr>
        <p:txBody>
          <a:bodyPr wrap="square" rtlCol="0">
            <a:spAutoFit/>
          </a:bodyPr>
          <a:lstStyle/>
          <a:p>
            <a:pPr algn="ctr"/>
            <a:r>
              <a:rPr lang="en-GB" sz="2400" dirty="0"/>
              <a:t>2020-06-29</a:t>
            </a:r>
          </a:p>
        </p:txBody>
      </p:sp>
      <p:sp>
        <p:nvSpPr>
          <p:cNvPr id="32" name="TextBox 31"/>
          <p:cNvSpPr txBox="1"/>
          <p:nvPr/>
        </p:nvSpPr>
        <p:spPr>
          <a:xfrm>
            <a:off x="7752184" y="5013177"/>
            <a:ext cx="1800200" cy="461665"/>
          </a:xfrm>
          <a:prstGeom prst="rect">
            <a:avLst/>
          </a:prstGeom>
          <a:noFill/>
        </p:spPr>
        <p:txBody>
          <a:bodyPr wrap="square" rtlCol="0">
            <a:spAutoFit/>
          </a:bodyPr>
          <a:lstStyle/>
          <a:p>
            <a:pPr algn="ctr"/>
            <a:r>
              <a:rPr lang="en-GB" sz="2400"/>
              <a:t>80 - 90</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4137" y="5474841"/>
            <a:ext cx="959768" cy="959768"/>
          </a:xfrm>
          <a:prstGeom prst="rect">
            <a:avLst/>
          </a:prstGeom>
        </p:spPr>
      </p:pic>
    </p:spTree>
    <p:extLst>
      <p:ext uri="{BB962C8B-B14F-4D97-AF65-F5344CB8AC3E}">
        <p14:creationId xmlns:p14="http://schemas.microsoft.com/office/powerpoint/2010/main" val="378458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1865" y="2996952"/>
            <a:ext cx="4771689" cy="3181126"/>
          </a:xfrm>
          <a:prstGeom prst="rect">
            <a:avLst/>
          </a:prstGeom>
        </p:spPr>
      </p:pic>
      <p:sp>
        <p:nvSpPr>
          <p:cNvPr id="43" name="Rounded Rectangle 42"/>
          <p:cNvSpPr/>
          <p:nvPr/>
        </p:nvSpPr>
        <p:spPr>
          <a:xfrm>
            <a:off x="1919536" y="1508591"/>
            <a:ext cx="1579242" cy="1272337"/>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p:cNvSpPr/>
          <p:nvPr/>
        </p:nvSpPr>
        <p:spPr>
          <a:xfrm rot="1140000">
            <a:off x="4489606" y="2168475"/>
            <a:ext cx="967292" cy="467734"/>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p:cNvSpPr/>
          <p:nvPr/>
        </p:nvSpPr>
        <p:spPr>
          <a:xfrm rot="1140000">
            <a:off x="4069646" y="1470742"/>
            <a:ext cx="1202120" cy="581285"/>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4855863" y="3419708"/>
            <a:ext cx="1210539" cy="585356"/>
          </a:xfrm>
          <a:prstGeom prst="roundRect">
            <a:avLst/>
          </a:prstGeom>
          <a:solidFill>
            <a:schemeClr val="accent4">
              <a:lumMod val="40000"/>
              <a:lumOff val="6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3111668" y="3377790"/>
            <a:ext cx="1496166" cy="1347355"/>
          </a:xfrm>
          <a:prstGeom prst="roundRect">
            <a:avLst/>
          </a:prstGeom>
          <a:solidFill>
            <a:schemeClr val="accent4">
              <a:lumMod val="40000"/>
              <a:lumOff val="60000"/>
            </a:schemeClr>
          </a:solidFill>
          <a:ln>
            <a:solidFill>
              <a:schemeClr val="accent4">
                <a:lumMod val="5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p:cNvSpPr/>
          <p:nvPr/>
        </p:nvSpPr>
        <p:spPr>
          <a:xfrm>
            <a:off x="1847528" y="3356993"/>
            <a:ext cx="1064118" cy="747779"/>
          </a:xfrm>
          <a:prstGeom prst="roundRect">
            <a:avLst/>
          </a:prstGeom>
          <a:solidFill>
            <a:schemeClr val="accent4">
              <a:lumMod val="40000"/>
              <a:lumOff val="60000"/>
            </a:schemeClr>
          </a:solidFill>
          <a:ln>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p:cNvSpPr/>
          <p:nvPr/>
        </p:nvSpPr>
        <p:spPr>
          <a:xfrm rot="1140000">
            <a:off x="5154681" y="1894946"/>
            <a:ext cx="1297604" cy="62745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p:cNvSpPr>
            <a:spLocks noGrp="1"/>
          </p:cNvSpPr>
          <p:nvPr>
            <p:ph type="title"/>
          </p:nvPr>
        </p:nvSpPr>
        <p:spPr/>
        <p:txBody>
          <a:bodyPr>
            <a:normAutofit/>
          </a:bodyPr>
          <a:lstStyle/>
          <a:p>
            <a:r>
              <a:rPr lang="en-GB" sz="2700"/>
              <a:t>Semi-(un)structured data is …</a:t>
            </a:r>
          </a:p>
        </p:txBody>
      </p:sp>
      <p:sp>
        <p:nvSpPr>
          <p:cNvPr id="14" name="TextBox 13"/>
          <p:cNvSpPr txBox="1"/>
          <p:nvPr/>
        </p:nvSpPr>
        <p:spPr>
          <a:xfrm>
            <a:off x="1975542" y="1580600"/>
            <a:ext cx="1523236" cy="1200329"/>
          </a:xfrm>
          <a:prstGeom prst="rect">
            <a:avLst/>
          </a:prstGeom>
          <a:noFill/>
        </p:spPr>
        <p:txBody>
          <a:bodyPr wrap="square" rtlCol="0">
            <a:spAutoFit/>
          </a:bodyPr>
          <a:lstStyle/>
          <a:p>
            <a:pPr algn="ctr"/>
            <a:r>
              <a:rPr lang="en-GB" dirty="0"/>
              <a:t> Intro to Text-Mining 02/06/20</a:t>
            </a:r>
          </a:p>
          <a:p>
            <a:pPr algn="ctr"/>
            <a:r>
              <a:rPr lang="en-GB" dirty="0"/>
              <a:t>75 attended</a:t>
            </a:r>
          </a:p>
        </p:txBody>
      </p:sp>
      <p:sp>
        <p:nvSpPr>
          <p:cNvPr id="22" name="TextBox 21"/>
          <p:cNvSpPr txBox="1"/>
          <p:nvPr/>
        </p:nvSpPr>
        <p:spPr>
          <a:xfrm rot="1140000">
            <a:off x="4928446" y="1901803"/>
            <a:ext cx="1785236" cy="646331"/>
          </a:xfrm>
          <a:prstGeom prst="rect">
            <a:avLst/>
          </a:prstGeom>
          <a:noFill/>
        </p:spPr>
        <p:txBody>
          <a:bodyPr wrap="square" rtlCol="0">
            <a:spAutoFit/>
          </a:bodyPr>
          <a:lstStyle/>
          <a:p>
            <a:pPr algn="ctr"/>
            <a:r>
              <a:rPr lang="en-GB"/>
              <a:t>Text-mining lesson #2</a:t>
            </a:r>
          </a:p>
        </p:txBody>
      </p:sp>
      <p:sp>
        <p:nvSpPr>
          <p:cNvPr id="24" name="TextBox 23"/>
          <p:cNvSpPr txBox="1"/>
          <p:nvPr/>
        </p:nvSpPr>
        <p:spPr>
          <a:xfrm rot="1140000">
            <a:off x="4336486" y="2255805"/>
            <a:ext cx="1154784" cy="369332"/>
          </a:xfrm>
          <a:prstGeom prst="rect">
            <a:avLst/>
          </a:prstGeom>
          <a:noFill/>
        </p:spPr>
        <p:txBody>
          <a:bodyPr wrap="square" rtlCol="0">
            <a:spAutoFit/>
          </a:bodyPr>
          <a:lstStyle/>
          <a:p>
            <a:pPr algn="ctr"/>
            <a:r>
              <a:rPr lang="en-GB" dirty="0"/>
              <a:t>June 16</a:t>
            </a:r>
          </a:p>
        </p:txBody>
      </p:sp>
      <p:sp>
        <p:nvSpPr>
          <p:cNvPr id="26" name="TextBox 25"/>
          <p:cNvSpPr txBox="1"/>
          <p:nvPr/>
        </p:nvSpPr>
        <p:spPr>
          <a:xfrm rot="1140000">
            <a:off x="4143730" y="1440997"/>
            <a:ext cx="1166220" cy="646331"/>
          </a:xfrm>
          <a:prstGeom prst="rect">
            <a:avLst/>
          </a:prstGeom>
          <a:noFill/>
        </p:spPr>
        <p:txBody>
          <a:bodyPr wrap="square" rtlCol="0" anchor="t">
            <a:spAutoFit/>
          </a:bodyPr>
          <a:lstStyle/>
          <a:p>
            <a:pPr algn="ctr"/>
            <a:r>
              <a:rPr lang="en-GB"/>
              <a:t>Seventy- two</a:t>
            </a:r>
          </a:p>
        </p:txBody>
      </p:sp>
      <p:sp>
        <p:nvSpPr>
          <p:cNvPr id="30" name="TextBox 29"/>
          <p:cNvSpPr txBox="1"/>
          <p:nvPr/>
        </p:nvSpPr>
        <p:spPr>
          <a:xfrm>
            <a:off x="3113704" y="3491716"/>
            <a:ext cx="1494130" cy="369332"/>
          </a:xfrm>
          <a:prstGeom prst="rect">
            <a:avLst/>
          </a:prstGeom>
          <a:noFill/>
        </p:spPr>
        <p:txBody>
          <a:bodyPr wrap="square" rtlCol="0">
            <a:spAutoFit/>
          </a:bodyPr>
          <a:lstStyle/>
          <a:p>
            <a:pPr algn="ctr"/>
            <a:r>
              <a:rPr lang="en-GB" dirty="0"/>
              <a:t>2020-06-29</a:t>
            </a:r>
          </a:p>
        </p:txBody>
      </p:sp>
      <p:sp>
        <p:nvSpPr>
          <p:cNvPr id="32" name="TextBox 31"/>
          <p:cNvSpPr txBox="1"/>
          <p:nvPr/>
        </p:nvSpPr>
        <p:spPr>
          <a:xfrm>
            <a:off x="4986281" y="3491716"/>
            <a:ext cx="1061426" cy="369332"/>
          </a:xfrm>
          <a:prstGeom prst="rect">
            <a:avLst/>
          </a:prstGeom>
          <a:noFill/>
        </p:spPr>
        <p:txBody>
          <a:bodyPr wrap="square" rtlCol="0">
            <a:spAutoFit/>
          </a:bodyPr>
          <a:lstStyle/>
          <a:p>
            <a:pPr algn="ctr"/>
            <a:r>
              <a:rPr lang="en-GB"/>
              <a:t>80 - 90</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3884" y="3838490"/>
            <a:ext cx="723911" cy="723911"/>
          </a:xfrm>
          <a:prstGeom prst="rect">
            <a:avLst/>
          </a:prstGeom>
        </p:spPr>
      </p:pic>
      <p:sp>
        <p:nvSpPr>
          <p:cNvPr id="4" name="TextBox 3"/>
          <p:cNvSpPr txBox="1"/>
          <p:nvPr/>
        </p:nvSpPr>
        <p:spPr>
          <a:xfrm>
            <a:off x="6476596" y="980728"/>
            <a:ext cx="3591043" cy="1815882"/>
          </a:xfrm>
          <a:prstGeom prst="rect">
            <a:avLst/>
          </a:prstGeom>
          <a:noFill/>
        </p:spPr>
        <p:txBody>
          <a:bodyPr wrap="square" rtlCol="0">
            <a:spAutoFit/>
          </a:bodyPr>
          <a:lstStyle/>
          <a:p>
            <a:r>
              <a:rPr lang="en-GB" sz="2800" dirty="0"/>
              <a:t>… less accessible</a:t>
            </a:r>
          </a:p>
          <a:p>
            <a:r>
              <a:rPr lang="en-GB" sz="2800" dirty="0"/>
              <a:t>… difficult</a:t>
            </a:r>
          </a:p>
          <a:p>
            <a:r>
              <a:rPr lang="en-GB" sz="2800" dirty="0"/>
              <a:t>… requires intuition and “common sense”</a:t>
            </a:r>
          </a:p>
        </p:txBody>
      </p:sp>
    </p:spTree>
    <p:extLst>
      <p:ext uri="{BB962C8B-B14F-4D97-AF65-F5344CB8AC3E}">
        <p14:creationId xmlns:p14="http://schemas.microsoft.com/office/powerpoint/2010/main" val="375409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312" y="2823235"/>
            <a:ext cx="3528392" cy="352839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7969" y="1823533"/>
            <a:ext cx="4177841" cy="2792191"/>
          </a:xfrm>
          <a:prstGeom prst="rect">
            <a:avLst/>
          </a:prstGeom>
        </p:spPr>
      </p:pic>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flipH="1">
            <a:off x="4367808" y="476673"/>
            <a:ext cx="2664296" cy="3202947"/>
          </a:xfrm>
        </p:spPr>
      </p:pic>
      <p:sp>
        <p:nvSpPr>
          <p:cNvPr id="8" name="Title 7"/>
          <p:cNvSpPr>
            <a:spLocks noGrp="1"/>
          </p:cNvSpPr>
          <p:nvPr>
            <p:ph type="title"/>
          </p:nvPr>
        </p:nvSpPr>
        <p:spPr/>
        <p:txBody>
          <a:bodyPr>
            <a:normAutofit/>
          </a:bodyPr>
          <a:lstStyle/>
          <a:p>
            <a:r>
              <a:rPr lang="en-GB" sz="2700"/>
              <a:t>Yeah… and?</a:t>
            </a:r>
          </a:p>
        </p:txBody>
      </p:sp>
    </p:spTree>
    <p:extLst>
      <p:ext uri="{BB962C8B-B14F-4D97-AF65-F5344CB8AC3E}">
        <p14:creationId xmlns:p14="http://schemas.microsoft.com/office/powerpoint/2010/main" val="273146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Why can’t you just treat semi-structured and structured data the same?</a:t>
            </a:r>
            <a:endParaRPr lang="en-US" sz="2700" dirty="0">
              <a:cs typeface="Arial"/>
            </a:endParaRPr>
          </a:p>
        </p:txBody>
      </p:sp>
      <p:sp>
        <p:nvSpPr>
          <p:cNvPr id="4" name="TextBox 3"/>
          <p:cNvSpPr txBox="1"/>
          <p:nvPr/>
        </p:nvSpPr>
        <p:spPr>
          <a:xfrm>
            <a:off x="1047404" y="1844825"/>
            <a:ext cx="9858894" cy="3447098"/>
          </a:xfrm>
          <a:prstGeom prst="rect">
            <a:avLst/>
          </a:prstGeom>
          <a:noFill/>
        </p:spPr>
        <p:txBody>
          <a:bodyPr wrap="square" rtlCol="0" anchor="t">
            <a:spAutoFit/>
          </a:bodyPr>
          <a:lstStyle/>
          <a:p>
            <a:pPr marL="342900" indent="-342900">
              <a:buFont typeface="Arial" panose="020B0604020202020204" pitchFamily="34" charset="0"/>
              <a:buChar char="•"/>
            </a:pPr>
            <a:r>
              <a:rPr lang="en-GB" sz="2000" dirty="0"/>
              <a:t>The tools won’t work.</a:t>
            </a:r>
          </a:p>
          <a:p>
            <a:pPr marL="342900" indent="-342900">
              <a:buFont typeface="Arial" panose="020B0604020202020204" pitchFamily="34" charset="0"/>
              <a:buChar char="•"/>
            </a:pPr>
            <a:r>
              <a:rPr lang="en-GB" sz="2000" dirty="0"/>
              <a:t>Forcing the tools to “sort of” work can be a real pain and waste of time!</a:t>
            </a:r>
          </a:p>
          <a:p>
            <a:pPr marL="342900" indent="-342900">
              <a:buFont typeface="Arial" panose="020B0604020202020204" pitchFamily="34" charset="0"/>
              <a:buChar char="•"/>
            </a:pPr>
            <a:r>
              <a:rPr lang="en-GB" sz="2000" dirty="0"/>
              <a:t>Documenting the process is very difficult which makes for </a:t>
            </a:r>
          </a:p>
          <a:p>
            <a:pPr marL="800100" lvl="1" indent="-342900">
              <a:buFont typeface="Arial" panose="020B0604020202020204" pitchFamily="34" charset="0"/>
              <a:buChar char="•"/>
            </a:pPr>
            <a:r>
              <a:rPr lang="en-GB" sz="2000" dirty="0"/>
              <a:t>Poor replicability</a:t>
            </a:r>
          </a:p>
          <a:p>
            <a:pPr marL="800100" lvl="1" indent="-342900">
              <a:buFont typeface="Arial" panose="020B0604020202020204" pitchFamily="34" charset="0"/>
              <a:buChar char="•"/>
            </a:pPr>
            <a:r>
              <a:rPr lang="en-GB" sz="2000" dirty="0"/>
              <a:t>Hard to understand methods </a:t>
            </a:r>
          </a:p>
          <a:p>
            <a:pPr marL="800100" lvl="1" indent="-342900">
              <a:buFont typeface="Arial" panose="020B0604020202020204" pitchFamily="34" charset="0"/>
              <a:buChar char="•"/>
            </a:pPr>
            <a:r>
              <a:rPr lang="en-GB" sz="2000" dirty="0"/>
              <a:t>Hard to visualise results</a:t>
            </a:r>
          </a:p>
          <a:p>
            <a:pPr lvl="1"/>
            <a:endParaRPr lang="en-GB" sz="2000" dirty="0"/>
          </a:p>
          <a:p>
            <a:pPr marL="342900" indent="-342900">
              <a:buFont typeface="Arial" panose="020B0604020202020204" pitchFamily="34" charset="0"/>
              <a:buChar char="•"/>
            </a:pPr>
            <a:r>
              <a:rPr lang="en-GB" sz="2000" dirty="0"/>
              <a:t>First, you need to turn semi-structured data into structured data. </a:t>
            </a:r>
          </a:p>
          <a:p>
            <a:pPr marL="342900" indent="-342900">
              <a:buFont typeface="Arial" panose="020B0604020202020204" pitchFamily="34" charset="0"/>
              <a:buChar char="•"/>
            </a:pPr>
            <a:r>
              <a:rPr lang="en-GB" sz="2000" dirty="0"/>
              <a:t>There are tools to help you do that. </a:t>
            </a:r>
          </a:p>
          <a:p>
            <a:pPr lvl="1"/>
            <a:endParaRPr lang="en-GB" sz="2000" dirty="0"/>
          </a:p>
          <a:p>
            <a:endParaRPr lang="en-GB" dirty="0"/>
          </a:p>
        </p:txBody>
      </p:sp>
    </p:spTree>
    <p:extLst>
      <p:ext uri="{BB962C8B-B14F-4D97-AF65-F5344CB8AC3E}">
        <p14:creationId xmlns:p14="http://schemas.microsoft.com/office/powerpoint/2010/main" val="428853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What are those tools?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024" y="1245080"/>
            <a:ext cx="8244408" cy="4632192"/>
          </a:xfrm>
          <a:prstGeom prst="rect">
            <a:avLst/>
          </a:prstGeom>
        </p:spPr>
      </p:pic>
      <p:sp>
        <p:nvSpPr>
          <p:cNvPr id="2" name="Rectangle: Rounded Corners 1">
            <a:extLst>
              <a:ext uri="{FF2B5EF4-FFF2-40B4-BE49-F238E27FC236}">
                <a16:creationId xmlns:a16="http://schemas.microsoft.com/office/drawing/2014/main" id="{A5E1A9F2-B004-4588-8BD0-7B94056FB7F4}"/>
              </a:ext>
            </a:extLst>
          </p:cNvPr>
          <p:cNvSpPr/>
          <p:nvPr/>
        </p:nvSpPr>
        <p:spPr>
          <a:xfrm>
            <a:off x="1775520" y="1243584"/>
            <a:ext cx="2118008" cy="2112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5ABB7C40-E7A8-499A-9B38-A95523966E43}"/>
              </a:ext>
            </a:extLst>
          </p:cNvPr>
          <p:cNvSpPr txBox="1"/>
          <p:nvPr/>
        </p:nvSpPr>
        <p:spPr>
          <a:xfrm>
            <a:off x="1703513" y="2849499"/>
            <a:ext cx="23042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solidFill>
                  <a:srgbClr val="C00000"/>
                </a:solidFill>
              </a:rPr>
              <a:t>Semi-structured data</a:t>
            </a:r>
            <a:endParaRPr lang="en-US" sz="1600" b="1">
              <a:solidFill>
                <a:srgbClr val="C00000"/>
              </a:solidFill>
            </a:endParaRPr>
          </a:p>
        </p:txBody>
      </p:sp>
      <p:sp>
        <p:nvSpPr>
          <p:cNvPr id="7" name="Rectangle: Rounded Corners 1">
            <a:extLst>
              <a:ext uri="{FF2B5EF4-FFF2-40B4-BE49-F238E27FC236}">
                <a16:creationId xmlns:a16="http://schemas.microsoft.com/office/drawing/2014/main" id="{A5E1A9F2-B004-4588-8BD0-7B94056FB7F4}"/>
              </a:ext>
            </a:extLst>
          </p:cNvPr>
          <p:cNvSpPr/>
          <p:nvPr/>
        </p:nvSpPr>
        <p:spPr>
          <a:xfrm>
            <a:off x="6786304" y="2780928"/>
            <a:ext cx="3126120" cy="20402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ABB7C40-E7A8-499A-9B38-A95523966E43}"/>
              </a:ext>
            </a:extLst>
          </p:cNvPr>
          <p:cNvSpPr txBox="1"/>
          <p:nvPr/>
        </p:nvSpPr>
        <p:spPr>
          <a:xfrm>
            <a:off x="7536160" y="4437112"/>
            <a:ext cx="19442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C00000"/>
                </a:solidFill>
              </a:rPr>
              <a:t>Structured data</a:t>
            </a:r>
            <a:endParaRPr lang="en-US" b="1">
              <a:solidFill>
                <a:srgbClr val="C00000"/>
              </a:solidFill>
            </a:endParaRPr>
          </a:p>
        </p:txBody>
      </p:sp>
    </p:spTree>
    <p:extLst>
      <p:ext uri="{BB962C8B-B14F-4D97-AF65-F5344CB8AC3E}">
        <p14:creationId xmlns:p14="http://schemas.microsoft.com/office/powerpoint/2010/main" val="228548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in four steps</a:t>
            </a:r>
          </a:p>
        </p:txBody>
      </p:sp>
      <p:sp>
        <p:nvSpPr>
          <p:cNvPr id="9" name="Content Placeholder 8"/>
          <p:cNvSpPr>
            <a:spLocks noGrp="1"/>
          </p:cNvSpPr>
          <p:nvPr>
            <p:ph idx="1"/>
          </p:nvPr>
        </p:nvSpPr>
        <p:spPr/>
        <p:txBody>
          <a:bodyPr>
            <a:normAutofit/>
          </a:bodyPr>
          <a:lstStyle/>
          <a:p>
            <a:pPr marL="342900" indent="-342900">
              <a:buAutoNum type="arabicPeriod"/>
            </a:pPr>
            <a:r>
              <a:rPr lang="en-GB" sz="2000" dirty="0"/>
              <a:t>Retrieval </a:t>
            </a:r>
          </a:p>
          <a:p>
            <a:pPr marL="342900" indent="-342900">
              <a:buAutoNum type="arabicPeriod"/>
            </a:pPr>
            <a:r>
              <a:rPr lang="en-GB" sz="2000" dirty="0">
                <a:solidFill>
                  <a:schemeClr val="bg1">
                    <a:lumMod val="75000"/>
                  </a:schemeClr>
                </a:solidFill>
              </a:rPr>
              <a:t>Processing</a:t>
            </a:r>
          </a:p>
          <a:p>
            <a:pPr marL="342900" indent="-342900">
              <a:buAutoNum type="arabicPeriod"/>
            </a:pPr>
            <a:r>
              <a:rPr lang="en-GB" sz="2000" dirty="0">
                <a:solidFill>
                  <a:schemeClr val="bg1">
                    <a:lumMod val="75000"/>
                  </a:schemeClr>
                </a:solidFill>
              </a:rPr>
              <a:t>Extraction</a:t>
            </a:r>
          </a:p>
          <a:p>
            <a:pPr marL="342900" indent="-342900">
              <a:buAutoNum type="arabicPeriod"/>
            </a:pPr>
            <a:r>
              <a:rPr lang="en-GB" sz="2000" dirty="0">
                <a:solidFill>
                  <a:schemeClr val="bg1">
                    <a:lumMod val="75000"/>
                  </a:schemeClr>
                </a:solidFill>
              </a:rPr>
              <a:t>Analysis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281" y="359762"/>
            <a:ext cx="4896544" cy="3672408"/>
          </a:xfrm>
          <a:prstGeom prst="rect">
            <a:avLst/>
          </a:prstGeom>
        </p:spPr>
      </p:pic>
      <p:sp>
        <p:nvSpPr>
          <p:cNvPr id="5" name="TextBox 4"/>
          <p:cNvSpPr txBox="1"/>
          <p:nvPr/>
        </p:nvSpPr>
        <p:spPr>
          <a:xfrm>
            <a:off x="5142281" y="4347293"/>
            <a:ext cx="6487574" cy="1631216"/>
          </a:xfrm>
          <a:prstGeom prst="rect">
            <a:avLst/>
          </a:prstGeom>
          <a:noFill/>
        </p:spPr>
        <p:txBody>
          <a:bodyPr wrap="square" rtlCol="0">
            <a:spAutoFit/>
          </a:bodyPr>
          <a:lstStyle/>
          <a:p>
            <a:r>
              <a:rPr lang="en-GB" sz="2000" dirty="0"/>
              <a:t>SEARCH</a:t>
            </a:r>
            <a:br>
              <a:rPr lang="en-GB" sz="2000" dirty="0"/>
            </a:br>
            <a:r>
              <a:rPr lang="en-GB" sz="2000" dirty="0"/>
              <a:t>Source = MANCHESTER EVENING NEWS</a:t>
            </a:r>
          </a:p>
          <a:p>
            <a:r>
              <a:rPr lang="en-GB" sz="2000" dirty="0"/>
              <a:t>Date = 01/01/19700 to 31/12/2019</a:t>
            </a:r>
          </a:p>
          <a:p>
            <a:r>
              <a:rPr lang="en-GB" sz="2000" dirty="0"/>
              <a:t>Keywords = “rail” AND “electrification” AND</a:t>
            </a:r>
          </a:p>
          <a:p>
            <a:r>
              <a:rPr lang="en-GB" sz="2000" dirty="0"/>
              <a:t>                    “north” AND “England”</a:t>
            </a:r>
          </a:p>
        </p:txBody>
      </p:sp>
    </p:spTree>
    <p:extLst>
      <p:ext uri="{BB962C8B-B14F-4D97-AF65-F5344CB8AC3E}">
        <p14:creationId xmlns:p14="http://schemas.microsoft.com/office/powerpoint/2010/main" val="28199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in four steps</a:t>
            </a:r>
          </a:p>
        </p:txBody>
      </p:sp>
      <p:sp>
        <p:nvSpPr>
          <p:cNvPr id="9" name="Content Placeholder 8"/>
          <p:cNvSpPr>
            <a:spLocks noGrp="1"/>
          </p:cNvSpPr>
          <p:nvPr>
            <p:ph idx="1"/>
          </p:nvPr>
        </p:nvSpPr>
        <p:spPr/>
        <p:txBody>
          <a:bodyPr>
            <a:normAutofit/>
          </a:bodyPr>
          <a:lstStyle/>
          <a:p>
            <a:pPr marL="342900" indent="-342900">
              <a:buAutoNum type="arabicPeriod"/>
            </a:pPr>
            <a:r>
              <a:rPr lang="en-GB" sz="2000" dirty="0">
                <a:solidFill>
                  <a:schemeClr val="bg1">
                    <a:lumMod val="75000"/>
                  </a:schemeClr>
                </a:solidFill>
              </a:rPr>
              <a:t>Retrieval </a:t>
            </a:r>
          </a:p>
          <a:p>
            <a:pPr marL="342900" indent="-342900">
              <a:buAutoNum type="arabicPeriod"/>
            </a:pPr>
            <a:r>
              <a:rPr lang="en-GB" sz="2000" dirty="0"/>
              <a:t>Processing</a:t>
            </a:r>
          </a:p>
          <a:p>
            <a:pPr marL="342900" indent="-342900">
              <a:buAutoNum type="arabicPeriod"/>
            </a:pPr>
            <a:r>
              <a:rPr lang="en-GB" sz="2000" dirty="0">
                <a:solidFill>
                  <a:schemeClr val="bg1">
                    <a:lumMod val="75000"/>
                  </a:schemeClr>
                </a:solidFill>
              </a:rPr>
              <a:t>Extraction</a:t>
            </a:r>
          </a:p>
          <a:p>
            <a:pPr marL="342900" indent="-342900">
              <a:buAutoNum type="arabicPeriod"/>
            </a:pPr>
            <a:r>
              <a:rPr lang="en-GB" sz="2000" dirty="0">
                <a:solidFill>
                  <a:schemeClr val="bg1">
                    <a:lumMod val="75000"/>
                  </a:schemeClr>
                </a:solidFill>
              </a:rPr>
              <a:t>Analysis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2085" y="160256"/>
            <a:ext cx="5876058" cy="3657298"/>
          </a:xfrm>
          <a:prstGeom prst="rect">
            <a:avLst/>
          </a:prstGeom>
        </p:spPr>
      </p:pic>
      <p:sp>
        <p:nvSpPr>
          <p:cNvPr id="5" name="TextBox 4"/>
          <p:cNvSpPr txBox="1"/>
          <p:nvPr/>
        </p:nvSpPr>
        <p:spPr>
          <a:xfrm>
            <a:off x="2892830" y="3817554"/>
            <a:ext cx="8345986" cy="400110"/>
          </a:xfrm>
          <a:prstGeom prst="rect">
            <a:avLst/>
          </a:prstGeom>
          <a:noFill/>
        </p:spPr>
        <p:txBody>
          <a:bodyPr wrap="square" rtlCol="0">
            <a:spAutoFit/>
          </a:bodyPr>
          <a:lstStyle/>
          <a:p>
            <a:r>
              <a:rPr lang="en-GB" sz="2000" dirty="0"/>
              <a:t>Raw data  - - - &gt; 1 file/row/database entry per tweet/document/webpage</a:t>
            </a:r>
          </a:p>
        </p:txBody>
      </p:sp>
      <p:sp>
        <p:nvSpPr>
          <p:cNvPr id="6" name="TextBox 5"/>
          <p:cNvSpPr txBox="1"/>
          <p:nvPr/>
        </p:nvSpPr>
        <p:spPr>
          <a:xfrm>
            <a:off x="2892830" y="4349165"/>
            <a:ext cx="8345985" cy="1015663"/>
          </a:xfrm>
          <a:prstGeom prst="rect">
            <a:avLst/>
          </a:prstGeom>
          <a:noFill/>
        </p:spPr>
        <p:txBody>
          <a:bodyPr wrap="square" rtlCol="0">
            <a:spAutoFit/>
          </a:bodyPr>
          <a:lstStyle/>
          <a:p>
            <a:r>
              <a:rPr lang="en-GB" sz="2000" dirty="0"/>
              <a:t>Basic NLP – correct spelling, </a:t>
            </a:r>
          </a:p>
          <a:p>
            <a:r>
              <a:rPr lang="en-GB" sz="2000" dirty="0"/>
              <a:t>                     remove capitalisation, </a:t>
            </a:r>
          </a:p>
          <a:p>
            <a:r>
              <a:rPr lang="en-GB" sz="2000" dirty="0"/>
              <a:t>                     substitute acronyms or alternate references</a:t>
            </a:r>
          </a:p>
        </p:txBody>
      </p:sp>
      <p:sp>
        <p:nvSpPr>
          <p:cNvPr id="7" name="TextBox 6"/>
          <p:cNvSpPr txBox="1"/>
          <p:nvPr/>
        </p:nvSpPr>
        <p:spPr>
          <a:xfrm>
            <a:off x="2892830" y="5357426"/>
            <a:ext cx="8345985" cy="1015663"/>
          </a:xfrm>
          <a:prstGeom prst="rect">
            <a:avLst/>
          </a:prstGeom>
          <a:noFill/>
        </p:spPr>
        <p:txBody>
          <a:bodyPr wrap="square" rtlCol="0">
            <a:spAutoFit/>
          </a:bodyPr>
          <a:lstStyle/>
          <a:p>
            <a:r>
              <a:rPr lang="en-GB" sz="2000" dirty="0"/>
              <a:t>More  NLP – classify words by grammatical category, </a:t>
            </a:r>
          </a:p>
          <a:p>
            <a:r>
              <a:rPr lang="en-GB" sz="2000" dirty="0"/>
              <a:t>                     disambiguate meaning by context,</a:t>
            </a:r>
          </a:p>
          <a:p>
            <a:r>
              <a:rPr lang="en-GB" sz="2000" dirty="0"/>
              <a:t>                     parse sentences and mark up structure</a:t>
            </a:r>
          </a:p>
        </p:txBody>
      </p:sp>
    </p:spTree>
    <p:extLst>
      <p:ext uri="{BB962C8B-B14F-4D97-AF65-F5344CB8AC3E}">
        <p14:creationId xmlns:p14="http://schemas.microsoft.com/office/powerpoint/2010/main" val="19658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4" y="518147"/>
            <a:ext cx="7272808" cy="2420888"/>
          </a:xfrm>
        </p:spPr>
        <p:txBody>
          <a:bodyPr>
            <a:normAutofit/>
          </a:bodyPr>
          <a:lstStyle/>
          <a:p>
            <a:r>
              <a:rPr lang="en-GB" sz="3500" dirty="0">
                <a:latin typeface="+mn-lt"/>
                <a:cs typeface="Arial" panose="020B0604020202020204" pitchFamily="34" charset="0"/>
              </a:rPr>
              <a:t>Can you hear us?</a:t>
            </a:r>
          </a:p>
        </p:txBody>
      </p:sp>
      <p:sp>
        <p:nvSpPr>
          <p:cNvPr id="8" name="Oval Callout 7"/>
          <p:cNvSpPr/>
          <p:nvPr/>
        </p:nvSpPr>
        <p:spPr>
          <a:xfrm flipH="1">
            <a:off x="2495600" y="1772816"/>
            <a:ext cx="4968552" cy="4176464"/>
          </a:xfrm>
          <a:prstGeom prst="wedgeEllipseCallout">
            <a:avLst>
              <a:gd name="adj1" fmla="val -55501"/>
              <a:gd name="adj2" fmla="val 47704"/>
            </a:avLst>
          </a:prstGeom>
          <a:solidFill>
            <a:srgbClr val="00965E"/>
          </a:solidFill>
          <a:ln>
            <a:solidFill>
              <a:srgbClr val="009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00" b="1" dirty="0">
                <a:latin typeface="+mj-lt"/>
              </a:rPr>
              <a:t>?</a:t>
            </a:r>
          </a:p>
        </p:txBody>
      </p:sp>
    </p:spTree>
    <p:extLst>
      <p:ext uri="{BB962C8B-B14F-4D97-AF65-F5344CB8AC3E}">
        <p14:creationId xmlns:p14="http://schemas.microsoft.com/office/powerpoint/2010/main" val="403929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in four steps</a:t>
            </a:r>
          </a:p>
        </p:txBody>
      </p:sp>
      <p:sp>
        <p:nvSpPr>
          <p:cNvPr id="9" name="Content Placeholder 8"/>
          <p:cNvSpPr>
            <a:spLocks noGrp="1"/>
          </p:cNvSpPr>
          <p:nvPr>
            <p:ph idx="1"/>
          </p:nvPr>
        </p:nvSpPr>
        <p:spPr/>
        <p:txBody>
          <a:bodyPr>
            <a:normAutofit/>
          </a:bodyPr>
          <a:lstStyle/>
          <a:p>
            <a:pPr marL="342900" indent="-342900">
              <a:buAutoNum type="arabicPeriod"/>
            </a:pPr>
            <a:r>
              <a:rPr lang="en-GB" sz="2000" dirty="0">
                <a:solidFill>
                  <a:schemeClr val="bg1">
                    <a:lumMod val="75000"/>
                  </a:schemeClr>
                </a:solidFill>
              </a:rPr>
              <a:t>Retrieval </a:t>
            </a:r>
          </a:p>
          <a:p>
            <a:pPr marL="342900" indent="-342900">
              <a:buAutoNum type="arabicPeriod"/>
            </a:pPr>
            <a:r>
              <a:rPr lang="en-GB" sz="2000" dirty="0"/>
              <a:t>Processing</a:t>
            </a:r>
          </a:p>
          <a:p>
            <a:pPr marL="342900" indent="-342900">
              <a:buAutoNum type="arabicPeriod"/>
            </a:pPr>
            <a:r>
              <a:rPr lang="en-GB" sz="2000" dirty="0">
                <a:solidFill>
                  <a:schemeClr val="bg1">
                    <a:lumMod val="75000"/>
                  </a:schemeClr>
                </a:solidFill>
              </a:rPr>
              <a:t>Extraction</a:t>
            </a:r>
          </a:p>
          <a:p>
            <a:pPr marL="342900" indent="-342900">
              <a:buAutoNum type="arabicPeriod"/>
            </a:pPr>
            <a:r>
              <a:rPr lang="en-GB" sz="2000" dirty="0">
                <a:solidFill>
                  <a:schemeClr val="bg1">
                    <a:lumMod val="75000"/>
                  </a:schemeClr>
                </a:solidFill>
              </a:rPr>
              <a:t>Analysis</a:t>
            </a:r>
          </a:p>
        </p:txBody>
      </p:sp>
      <p:sp>
        <p:nvSpPr>
          <p:cNvPr id="5" name="TextBox 4"/>
          <p:cNvSpPr txBox="1"/>
          <p:nvPr/>
        </p:nvSpPr>
        <p:spPr>
          <a:xfrm>
            <a:off x="4367808" y="1187460"/>
            <a:ext cx="6487574" cy="400110"/>
          </a:xfrm>
          <a:prstGeom prst="rect">
            <a:avLst/>
          </a:prstGeom>
          <a:noFill/>
        </p:spPr>
        <p:txBody>
          <a:bodyPr wrap="square" rtlCol="0">
            <a:spAutoFit/>
          </a:bodyPr>
          <a:lstStyle/>
          <a:p>
            <a:r>
              <a:rPr lang="en-GB" sz="2000" dirty="0"/>
              <a:t>The chef cooks </a:t>
            </a:r>
            <a:r>
              <a:rPr lang="en-GB" sz="2000" dirty="0" err="1"/>
              <a:t>teh</a:t>
            </a:r>
            <a:r>
              <a:rPr lang="en-GB" sz="2000" dirty="0"/>
              <a:t> soup.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382" y="1512710"/>
            <a:ext cx="4627915" cy="3644483"/>
          </a:xfrm>
          <a:prstGeom prst="rect">
            <a:avLst/>
          </a:prstGeom>
        </p:spPr>
      </p:pic>
      <p:sp>
        <p:nvSpPr>
          <p:cNvPr id="11" name="TextBox 10"/>
          <p:cNvSpPr txBox="1"/>
          <p:nvPr/>
        </p:nvSpPr>
        <p:spPr>
          <a:xfrm>
            <a:off x="2025250" y="5186009"/>
            <a:ext cx="9327850" cy="400110"/>
          </a:xfrm>
          <a:prstGeom prst="rect">
            <a:avLst/>
          </a:prstGeom>
          <a:noFill/>
        </p:spPr>
        <p:txBody>
          <a:bodyPr wrap="square" rtlCol="0">
            <a:spAutoFit/>
          </a:bodyPr>
          <a:lstStyle/>
          <a:p>
            <a:r>
              <a:rPr lang="en-GB" sz="2000" dirty="0"/>
              <a:t>[S: [NP: [D: the] [</a:t>
            </a:r>
            <a:r>
              <a:rPr lang="en-GB" sz="2000" dirty="0" err="1"/>
              <a:t>N:chef</a:t>
            </a:r>
            <a:r>
              <a:rPr lang="en-GB" sz="2000" dirty="0"/>
              <a:t>]] [VP: [V: cook (singular, present) [NP: [D: the] [</a:t>
            </a:r>
            <a:r>
              <a:rPr lang="en-GB" sz="2000" dirty="0" err="1"/>
              <a:t>N:soup</a:t>
            </a:r>
            <a:r>
              <a:rPr lang="en-GB" sz="2000" dirty="0"/>
              <a:t>]]]]</a:t>
            </a:r>
          </a:p>
        </p:txBody>
      </p:sp>
    </p:spTree>
    <p:extLst>
      <p:ext uri="{BB962C8B-B14F-4D97-AF65-F5344CB8AC3E}">
        <p14:creationId xmlns:p14="http://schemas.microsoft.com/office/powerpoint/2010/main" val="59373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in four steps</a:t>
            </a:r>
          </a:p>
        </p:txBody>
      </p:sp>
      <p:sp>
        <p:nvSpPr>
          <p:cNvPr id="9" name="Content Placeholder 8"/>
          <p:cNvSpPr>
            <a:spLocks noGrp="1"/>
          </p:cNvSpPr>
          <p:nvPr>
            <p:ph idx="1"/>
          </p:nvPr>
        </p:nvSpPr>
        <p:spPr/>
        <p:txBody>
          <a:bodyPr>
            <a:normAutofit/>
          </a:bodyPr>
          <a:lstStyle/>
          <a:p>
            <a:pPr marL="342900" indent="-342900">
              <a:buAutoNum type="arabicPeriod"/>
            </a:pPr>
            <a:r>
              <a:rPr lang="en-GB" sz="2000" dirty="0">
                <a:solidFill>
                  <a:schemeClr val="bg1">
                    <a:lumMod val="75000"/>
                  </a:schemeClr>
                </a:solidFill>
              </a:rPr>
              <a:t>Retrieval </a:t>
            </a:r>
          </a:p>
          <a:p>
            <a:pPr marL="342900" indent="-342900">
              <a:buAutoNum type="arabicPeriod"/>
            </a:pPr>
            <a:r>
              <a:rPr lang="en-GB" sz="2000" dirty="0">
                <a:solidFill>
                  <a:schemeClr val="bg1">
                    <a:lumMod val="75000"/>
                  </a:schemeClr>
                </a:solidFill>
              </a:rPr>
              <a:t>Processing</a:t>
            </a:r>
          </a:p>
          <a:p>
            <a:pPr marL="342900" indent="-342900">
              <a:buAutoNum type="arabicPeriod"/>
            </a:pPr>
            <a:r>
              <a:rPr lang="en-GB" sz="2000" dirty="0"/>
              <a:t>Extraction</a:t>
            </a:r>
          </a:p>
          <a:p>
            <a:pPr marL="342900" indent="-342900">
              <a:buAutoNum type="arabicPeriod"/>
            </a:pPr>
            <a:r>
              <a:rPr lang="en-GB" sz="2000" dirty="0">
                <a:solidFill>
                  <a:schemeClr val="bg1">
                    <a:lumMod val="75000"/>
                  </a:schemeClr>
                </a:solidFill>
              </a:rPr>
              <a:t>Analysis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503" y="300488"/>
            <a:ext cx="6319089" cy="3875708"/>
          </a:xfrm>
          <a:prstGeom prst="rect">
            <a:avLst/>
          </a:prstGeom>
        </p:spPr>
      </p:pic>
      <p:sp>
        <p:nvSpPr>
          <p:cNvPr id="5" name="TextBox 4"/>
          <p:cNvSpPr txBox="1"/>
          <p:nvPr/>
        </p:nvSpPr>
        <p:spPr>
          <a:xfrm>
            <a:off x="4694914" y="4366280"/>
            <a:ext cx="6487574" cy="400110"/>
          </a:xfrm>
          <a:prstGeom prst="rect">
            <a:avLst/>
          </a:prstGeom>
          <a:noFill/>
        </p:spPr>
        <p:txBody>
          <a:bodyPr wrap="square" rtlCol="0">
            <a:spAutoFit/>
          </a:bodyPr>
          <a:lstStyle/>
          <a:p>
            <a:r>
              <a:rPr lang="en-GB" sz="2000" dirty="0"/>
              <a:t>(Relative) word counts</a:t>
            </a:r>
          </a:p>
        </p:txBody>
      </p:sp>
      <p:sp>
        <p:nvSpPr>
          <p:cNvPr id="6" name="TextBox 5"/>
          <p:cNvSpPr txBox="1"/>
          <p:nvPr/>
        </p:nvSpPr>
        <p:spPr>
          <a:xfrm>
            <a:off x="4694914" y="4717028"/>
            <a:ext cx="6487574" cy="400110"/>
          </a:xfrm>
          <a:prstGeom prst="rect">
            <a:avLst/>
          </a:prstGeom>
          <a:noFill/>
        </p:spPr>
        <p:txBody>
          <a:bodyPr wrap="square" rtlCol="0">
            <a:spAutoFit/>
          </a:bodyPr>
          <a:lstStyle/>
          <a:p>
            <a:r>
              <a:rPr lang="en-GB" sz="2000" dirty="0"/>
              <a:t>Equivalency suggestions</a:t>
            </a:r>
          </a:p>
        </p:txBody>
      </p:sp>
      <p:sp>
        <p:nvSpPr>
          <p:cNvPr id="7" name="TextBox 6"/>
          <p:cNvSpPr txBox="1"/>
          <p:nvPr/>
        </p:nvSpPr>
        <p:spPr>
          <a:xfrm>
            <a:off x="4694914" y="5077068"/>
            <a:ext cx="6487574" cy="400110"/>
          </a:xfrm>
          <a:prstGeom prst="rect">
            <a:avLst/>
          </a:prstGeom>
          <a:noFill/>
        </p:spPr>
        <p:txBody>
          <a:bodyPr wrap="square" rtlCol="0">
            <a:spAutoFit/>
          </a:bodyPr>
          <a:lstStyle/>
          <a:p>
            <a:r>
              <a:rPr lang="en-GB" sz="2000" dirty="0"/>
              <a:t>Relationship discovery</a:t>
            </a:r>
          </a:p>
        </p:txBody>
      </p:sp>
      <p:sp>
        <p:nvSpPr>
          <p:cNvPr id="10" name="TextBox 9"/>
          <p:cNvSpPr txBox="1"/>
          <p:nvPr/>
        </p:nvSpPr>
        <p:spPr>
          <a:xfrm>
            <a:off x="4694914" y="5437108"/>
            <a:ext cx="6487574" cy="400110"/>
          </a:xfrm>
          <a:prstGeom prst="rect">
            <a:avLst/>
          </a:prstGeom>
          <a:noFill/>
        </p:spPr>
        <p:txBody>
          <a:bodyPr wrap="square" rtlCol="0">
            <a:spAutoFit/>
          </a:bodyPr>
          <a:lstStyle/>
          <a:p>
            <a:r>
              <a:rPr lang="en-GB" sz="2000" dirty="0"/>
              <a:t>Automatic categorisation</a:t>
            </a:r>
          </a:p>
        </p:txBody>
      </p:sp>
      <p:sp>
        <p:nvSpPr>
          <p:cNvPr id="11" name="TextBox 10"/>
          <p:cNvSpPr txBox="1"/>
          <p:nvPr/>
        </p:nvSpPr>
        <p:spPr>
          <a:xfrm>
            <a:off x="4694914" y="5837218"/>
            <a:ext cx="6487574" cy="400110"/>
          </a:xfrm>
          <a:prstGeom prst="rect">
            <a:avLst/>
          </a:prstGeom>
          <a:noFill/>
        </p:spPr>
        <p:txBody>
          <a:bodyPr wrap="square" rtlCol="0">
            <a:spAutoFit/>
          </a:bodyPr>
          <a:lstStyle/>
          <a:p>
            <a:r>
              <a:rPr lang="en-GB" sz="2000" dirty="0"/>
              <a:t>Prediction</a:t>
            </a:r>
          </a:p>
        </p:txBody>
      </p:sp>
    </p:spTree>
    <p:extLst>
      <p:ext uri="{BB962C8B-B14F-4D97-AF65-F5344CB8AC3E}">
        <p14:creationId xmlns:p14="http://schemas.microsoft.com/office/powerpoint/2010/main" val="257470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in four steps</a:t>
            </a:r>
          </a:p>
        </p:txBody>
      </p:sp>
      <p:sp>
        <p:nvSpPr>
          <p:cNvPr id="9" name="Content Placeholder 8"/>
          <p:cNvSpPr>
            <a:spLocks noGrp="1"/>
          </p:cNvSpPr>
          <p:nvPr>
            <p:ph idx="1"/>
          </p:nvPr>
        </p:nvSpPr>
        <p:spPr/>
        <p:txBody>
          <a:bodyPr>
            <a:normAutofit/>
          </a:bodyPr>
          <a:lstStyle/>
          <a:p>
            <a:pPr marL="342900" indent="-342900">
              <a:buAutoNum type="arabicPeriod"/>
            </a:pPr>
            <a:r>
              <a:rPr lang="en-GB" sz="2000" dirty="0">
                <a:solidFill>
                  <a:schemeClr val="bg1">
                    <a:lumMod val="75000"/>
                  </a:schemeClr>
                </a:solidFill>
              </a:rPr>
              <a:t>Retrieval </a:t>
            </a:r>
          </a:p>
          <a:p>
            <a:pPr marL="342900" indent="-342900">
              <a:buAutoNum type="arabicPeriod"/>
            </a:pPr>
            <a:r>
              <a:rPr lang="en-GB" sz="2000" dirty="0">
                <a:solidFill>
                  <a:schemeClr val="bg1">
                    <a:lumMod val="75000"/>
                  </a:schemeClr>
                </a:solidFill>
              </a:rPr>
              <a:t>Processing</a:t>
            </a:r>
          </a:p>
          <a:p>
            <a:pPr marL="342900" indent="-342900">
              <a:buAutoNum type="arabicPeriod"/>
            </a:pPr>
            <a:r>
              <a:rPr lang="en-GB" sz="2000" dirty="0">
                <a:solidFill>
                  <a:schemeClr val="bg1">
                    <a:lumMod val="75000"/>
                  </a:schemeClr>
                </a:solidFill>
              </a:rPr>
              <a:t>Extraction</a:t>
            </a:r>
          </a:p>
          <a:p>
            <a:pPr marL="342900" indent="-342900">
              <a:buAutoNum type="arabicPeriod"/>
            </a:pPr>
            <a:r>
              <a:rPr lang="en-GB" sz="2000" dirty="0"/>
              <a:t>Insight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818" y="183356"/>
            <a:ext cx="5565304" cy="371020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18" y="3214306"/>
            <a:ext cx="5355482" cy="3570321"/>
          </a:xfrm>
          <a:prstGeom prst="rect">
            <a:avLst/>
          </a:prstGeom>
        </p:spPr>
      </p:pic>
      <p:sp>
        <p:nvSpPr>
          <p:cNvPr id="6" name="Smiley Face 5"/>
          <p:cNvSpPr/>
          <p:nvPr/>
        </p:nvSpPr>
        <p:spPr>
          <a:xfrm>
            <a:off x="3375649" y="5523701"/>
            <a:ext cx="278581" cy="278581"/>
          </a:xfrm>
          <a:prstGeom prst="smileyFac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798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 One simple example</a:t>
            </a:r>
          </a:p>
        </p:txBody>
      </p:sp>
      <p:sp>
        <p:nvSpPr>
          <p:cNvPr id="9" name="Content Placeholder 8"/>
          <p:cNvSpPr>
            <a:spLocks noGrp="1"/>
          </p:cNvSpPr>
          <p:nvPr>
            <p:ph idx="1"/>
          </p:nvPr>
        </p:nvSpPr>
        <p:spPr>
          <a:xfrm>
            <a:off x="157655" y="1150883"/>
            <a:ext cx="11195445" cy="5633744"/>
          </a:xfrm>
        </p:spPr>
        <p:txBody>
          <a:bodyPr>
            <a:normAutofit/>
          </a:bodyPr>
          <a:lstStyle/>
          <a:p>
            <a:pPr marL="342900" indent="-342900">
              <a:buAutoNum type="arabicPeriod"/>
            </a:pPr>
            <a:r>
              <a:rPr lang="en-GB" sz="2000" dirty="0"/>
              <a:t>Retrieval 		Download 10 days of tweets from 20 users.  </a:t>
            </a:r>
          </a:p>
          <a:p>
            <a:pPr marL="0" indent="0">
              <a:buNone/>
            </a:pPr>
            <a:r>
              <a:rPr lang="en-GB" sz="2000" dirty="0"/>
              <a:t>				Download trending hashtags for those same 10 days</a:t>
            </a:r>
          </a:p>
          <a:p>
            <a:pPr marL="342900" indent="-342900">
              <a:buAutoNum type="arabicPeriod"/>
            </a:pPr>
            <a:endParaRPr lang="en-GB" sz="2000" dirty="0"/>
          </a:p>
          <a:p>
            <a:pPr marL="342900" indent="-342900">
              <a:buAutoNum type="arabicPeriod"/>
            </a:pPr>
            <a:r>
              <a:rPr lang="en-GB" sz="2000" dirty="0"/>
              <a:t>Processing         	Remove everything that isn’t a hashtag (punctuation, trailing whitespace)</a:t>
            </a:r>
          </a:p>
          <a:p>
            <a:pPr marL="1971675" lvl="6" indent="0">
              <a:buNone/>
            </a:pPr>
            <a:r>
              <a:rPr lang="en-GB" sz="2000" dirty="0"/>
              <a:t>		Store individual hashtags in data frame labelled by date and author</a:t>
            </a:r>
          </a:p>
          <a:p>
            <a:pPr marL="342900" indent="-342900">
              <a:buAutoNum type="arabicPeriod"/>
            </a:pPr>
            <a:endParaRPr lang="en-GB" sz="2000" dirty="0"/>
          </a:p>
          <a:p>
            <a:pPr marL="342900" indent="-342900">
              <a:buFont typeface="Arial" pitchFamily="34" charset="0"/>
              <a:buAutoNum type="arabicPeriod"/>
            </a:pPr>
            <a:r>
              <a:rPr lang="en-GB" sz="2000" dirty="0"/>
              <a:t>Extraction                  Compare tweeted hashtags to trending list – by time, by volume, etc.</a:t>
            </a:r>
          </a:p>
          <a:p>
            <a:pPr marL="0" indent="0">
              <a:buNone/>
            </a:pPr>
            <a:r>
              <a:rPr lang="en-GB" sz="2000" dirty="0"/>
              <a:t>				Calculate a “trendiness score” for authors based on degree of match 	  			 	and timing</a:t>
            </a:r>
          </a:p>
          <a:p>
            <a:pPr marL="0" indent="0">
              <a:buNone/>
            </a:pPr>
            <a:endParaRPr lang="en-GB" sz="2000" dirty="0"/>
          </a:p>
          <a:p>
            <a:pPr marL="0" indent="0">
              <a:buNone/>
            </a:pPr>
            <a:r>
              <a:rPr lang="en-GB" sz="2000" dirty="0"/>
              <a:t>4. Insight			Explain what a trendiness score measures – </a:t>
            </a:r>
          </a:p>
          <a:p>
            <a:pPr marL="0" indent="0">
              <a:buNone/>
            </a:pPr>
            <a:r>
              <a:rPr lang="en-GB" sz="2000" dirty="0"/>
              <a:t>				Influencer status? Finger-on-the-pulse-ness? </a:t>
            </a:r>
          </a:p>
          <a:p>
            <a:pPr marL="0" indent="0">
              <a:buNone/>
            </a:pPr>
            <a:r>
              <a:rPr lang="en-GB" sz="2000" dirty="0"/>
              <a:t>				Tendency to jump on bandwagons? Something else?</a:t>
            </a:r>
          </a:p>
        </p:txBody>
      </p:sp>
    </p:spTree>
    <p:extLst>
      <p:ext uri="{BB962C8B-B14F-4D97-AF65-F5344CB8AC3E}">
        <p14:creationId xmlns:p14="http://schemas.microsoft.com/office/powerpoint/2010/main" val="110290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 A complex example (of mine)</a:t>
            </a:r>
          </a:p>
        </p:txBody>
      </p:sp>
      <p:sp>
        <p:nvSpPr>
          <p:cNvPr id="9" name="Content Placeholder 8"/>
          <p:cNvSpPr>
            <a:spLocks noGrp="1"/>
          </p:cNvSpPr>
          <p:nvPr>
            <p:ph idx="1"/>
          </p:nvPr>
        </p:nvSpPr>
        <p:spPr>
          <a:xfrm>
            <a:off x="335360" y="1052736"/>
            <a:ext cx="11094640" cy="5141168"/>
          </a:xfrm>
        </p:spPr>
        <p:txBody>
          <a:bodyPr>
            <a:normAutofit/>
          </a:bodyPr>
          <a:lstStyle/>
          <a:p>
            <a:pPr marL="342900" indent="-342900">
              <a:buAutoNum type="arabicPeriod"/>
            </a:pPr>
            <a:r>
              <a:rPr lang="en-GB" sz="2000" dirty="0"/>
              <a:t>Retrieval  	Download UK news articles with keywords like     				          			“Manchester” AND “commonwealth games”</a:t>
            </a:r>
          </a:p>
          <a:p>
            <a:pPr marL="342900" indent="-342900">
              <a:buAutoNum type="arabicPeriod"/>
            </a:pPr>
            <a:endParaRPr lang="en-GB" sz="2000" dirty="0"/>
          </a:p>
          <a:p>
            <a:pPr marL="342900" indent="-342900">
              <a:buAutoNum type="arabicPeriod"/>
            </a:pPr>
            <a:r>
              <a:rPr lang="en-GB" sz="2000" dirty="0"/>
              <a:t>Processing       Articles -&gt; sentences -&gt; tokens -&gt; custom processes that match       				proper nouns, dates, known structures and relationships, etc.</a:t>
            </a:r>
          </a:p>
          <a:p>
            <a:pPr marL="342900" indent="-342900">
              <a:buAutoNum type="arabicPeriod"/>
            </a:pPr>
            <a:endParaRPr lang="en-GB" sz="2000" dirty="0"/>
          </a:p>
          <a:p>
            <a:pPr marL="342900" indent="-342900">
              <a:buAutoNum type="arabicPeriod"/>
            </a:pPr>
            <a:r>
              <a:rPr lang="en-GB" sz="2000" dirty="0"/>
              <a:t>Extraction        Compare extracted and processed tokens to identify events and the temporal 			relationships between them</a:t>
            </a:r>
          </a:p>
          <a:p>
            <a:pPr marL="0" indent="0">
              <a:buNone/>
            </a:pPr>
            <a:r>
              <a:rPr lang="en-GB" sz="2000" dirty="0"/>
              <a:t>			Create a timeline of events</a:t>
            </a:r>
          </a:p>
          <a:p>
            <a:pPr marL="0" indent="0">
              <a:buNone/>
            </a:pPr>
            <a:r>
              <a:rPr lang="en-GB" sz="2000" dirty="0"/>
              <a:t>			Performance score against human analysist and state of the art AI </a:t>
            </a:r>
          </a:p>
          <a:p>
            <a:pPr marL="342900" indent="-342900">
              <a:buAutoNum type="arabicPeriod"/>
            </a:pPr>
            <a:endParaRPr lang="en-GB" sz="2000" dirty="0"/>
          </a:p>
          <a:p>
            <a:pPr marL="0" indent="0">
              <a:buNone/>
            </a:pPr>
            <a:r>
              <a:rPr lang="en-GB" sz="2000" dirty="0"/>
              <a:t>4. Insight 		Argue how automated event extraction and time line creation supports policies 			of event-based investment and regeneration</a:t>
            </a:r>
          </a:p>
        </p:txBody>
      </p:sp>
    </p:spTree>
    <p:extLst>
      <p:ext uri="{BB962C8B-B14F-4D97-AF65-F5344CB8AC3E}">
        <p14:creationId xmlns:p14="http://schemas.microsoft.com/office/powerpoint/2010/main" val="402731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9">
                                            <p:txEl>
                                              <p:pRg st="0" end="0"/>
                                            </p:txEl>
                                          </p:spTgt>
                                        </p:tgtEl>
                                        <p:attrNameLst>
                                          <p:attrName>style.color</p:attrName>
                                        </p:attrNameLst>
                                      </p:cBhvr>
                                      <p:by>
                                        <p:hsl h="0" s="-12549" l="-25098"/>
                                      </p:by>
                                    </p:animClr>
                                    <p:animClr clrSpc="hsl" dir="cw">
                                      <p:cBhvr>
                                        <p:cTn id="7" dur="500" fill="hold"/>
                                        <p:tgtEl>
                                          <p:spTgt spid="9">
                                            <p:txEl>
                                              <p:pRg st="0" end="0"/>
                                            </p:txEl>
                                          </p:spTgt>
                                        </p:tgtEl>
                                        <p:attrNameLst>
                                          <p:attrName>fillcolor</p:attrName>
                                        </p:attrNameLst>
                                      </p:cBhvr>
                                      <p:by>
                                        <p:hsl h="0" s="-12549" l="-25098"/>
                                      </p:by>
                                    </p:animClr>
                                    <p:animClr clrSpc="hsl" dir="cw">
                                      <p:cBhvr>
                                        <p:cTn id="8" dur="500" fill="hold"/>
                                        <p:tgtEl>
                                          <p:spTgt spid="9">
                                            <p:txEl>
                                              <p:pRg st="0" end="0"/>
                                            </p:txEl>
                                          </p:spTgt>
                                        </p:tgtEl>
                                        <p:attrNameLst>
                                          <p:attrName>stroke.color</p:attrName>
                                        </p:attrNameLst>
                                      </p:cBhvr>
                                      <p:by>
                                        <p:hsl h="0" s="-12549" l="-25098"/>
                                      </p:by>
                                    </p:animClr>
                                    <p:set>
                                      <p:cBhvr>
                                        <p:cTn id="9" dur="500" fill="hold"/>
                                        <p:tgtEl>
                                          <p:spTgt spid="9">
                                            <p:txEl>
                                              <p:pRg st="0" end="0"/>
                                            </p:txEl>
                                          </p:spTgt>
                                        </p:tgtEl>
                                        <p:attrNameLst>
                                          <p:attrName>fill.type</p:attrName>
                                        </p:attrNameLst>
                                      </p:cBhvr>
                                      <p:to>
                                        <p:strVal val="solid"/>
                                      </p:to>
                                    </p:set>
                                  </p:childTnLst>
                                </p:cTn>
                              </p:par>
                              <p:par>
                                <p:cTn id="10" presetID="1" presetClass="entr" presetSubtype="0" fill="hold"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4" presetClass="emph" presetSubtype="0" fill="hold" nodeType="clickEffect">
                                  <p:stCondLst>
                                    <p:cond delay="0"/>
                                  </p:stCondLst>
                                  <p:childTnLst>
                                    <p:animClr clrSpc="hsl" dir="cw">
                                      <p:cBhvr override="childStyle">
                                        <p:cTn id="15" dur="500" fill="hold"/>
                                        <p:tgtEl>
                                          <p:spTgt spid="9">
                                            <p:txEl>
                                              <p:pRg st="2" end="2"/>
                                            </p:txEl>
                                          </p:spTgt>
                                        </p:tgtEl>
                                        <p:attrNameLst>
                                          <p:attrName>style.color</p:attrName>
                                        </p:attrNameLst>
                                      </p:cBhvr>
                                      <p:by>
                                        <p:hsl h="0" s="-12549" l="-25098"/>
                                      </p:by>
                                    </p:animClr>
                                    <p:animClr clrSpc="hsl" dir="cw">
                                      <p:cBhvr>
                                        <p:cTn id="16" dur="500" fill="hold"/>
                                        <p:tgtEl>
                                          <p:spTgt spid="9">
                                            <p:txEl>
                                              <p:pRg st="2" end="2"/>
                                            </p:txEl>
                                          </p:spTgt>
                                        </p:tgtEl>
                                        <p:attrNameLst>
                                          <p:attrName>fillcolor</p:attrName>
                                        </p:attrNameLst>
                                      </p:cBhvr>
                                      <p:by>
                                        <p:hsl h="0" s="-12549" l="-25098"/>
                                      </p:by>
                                    </p:animClr>
                                    <p:animClr clrSpc="hsl" dir="cw">
                                      <p:cBhvr>
                                        <p:cTn id="17" dur="500" fill="hold"/>
                                        <p:tgtEl>
                                          <p:spTgt spid="9">
                                            <p:txEl>
                                              <p:pRg st="2" end="2"/>
                                            </p:txEl>
                                          </p:spTgt>
                                        </p:tgtEl>
                                        <p:attrNameLst>
                                          <p:attrName>stroke.color</p:attrName>
                                        </p:attrNameLst>
                                      </p:cBhvr>
                                      <p:by>
                                        <p:hsl h="0" s="-12549" l="-25098"/>
                                      </p:by>
                                    </p:animClr>
                                    <p:set>
                                      <p:cBhvr>
                                        <p:cTn id="18" dur="500" fill="hold"/>
                                        <p:tgtEl>
                                          <p:spTgt spid="9">
                                            <p:txEl>
                                              <p:pRg st="2" end="2"/>
                                            </p:txEl>
                                          </p:spTgt>
                                        </p:tgtEl>
                                        <p:attrNameLst>
                                          <p:attrName>fill.type</p:attrName>
                                        </p:attrNameLst>
                                      </p:cBhvr>
                                      <p:to>
                                        <p:strVal val="solid"/>
                                      </p:to>
                                    </p:set>
                                  </p:childTnLst>
                                </p:cTn>
                              </p:par>
                              <p:par>
                                <p:cTn id="19" presetID="1"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4" presetClass="emph" presetSubtype="0" fill="hold" nodeType="clickEffect">
                                  <p:stCondLst>
                                    <p:cond delay="0"/>
                                  </p:stCondLst>
                                  <p:childTnLst>
                                    <p:animClr clrSpc="hsl" dir="cw">
                                      <p:cBhvr override="childStyle">
                                        <p:cTn id="24" dur="500" fill="hold"/>
                                        <p:tgtEl>
                                          <p:spTgt spid="9">
                                            <p:txEl>
                                              <p:pRg st="4" end="4"/>
                                            </p:txEl>
                                          </p:spTgt>
                                        </p:tgtEl>
                                        <p:attrNameLst>
                                          <p:attrName>style.color</p:attrName>
                                        </p:attrNameLst>
                                      </p:cBhvr>
                                      <p:by>
                                        <p:hsl h="0" s="-12549" l="-25098"/>
                                      </p:by>
                                    </p:animClr>
                                    <p:animClr clrSpc="hsl" dir="cw">
                                      <p:cBhvr>
                                        <p:cTn id="25" dur="500" fill="hold"/>
                                        <p:tgtEl>
                                          <p:spTgt spid="9">
                                            <p:txEl>
                                              <p:pRg st="4" end="4"/>
                                            </p:txEl>
                                          </p:spTgt>
                                        </p:tgtEl>
                                        <p:attrNameLst>
                                          <p:attrName>fillcolor</p:attrName>
                                        </p:attrNameLst>
                                      </p:cBhvr>
                                      <p:by>
                                        <p:hsl h="0" s="-12549" l="-25098"/>
                                      </p:by>
                                    </p:animClr>
                                    <p:animClr clrSpc="hsl" dir="cw">
                                      <p:cBhvr>
                                        <p:cTn id="26" dur="500" fill="hold"/>
                                        <p:tgtEl>
                                          <p:spTgt spid="9">
                                            <p:txEl>
                                              <p:pRg st="4" end="4"/>
                                            </p:txEl>
                                          </p:spTgt>
                                        </p:tgtEl>
                                        <p:attrNameLst>
                                          <p:attrName>stroke.color</p:attrName>
                                        </p:attrNameLst>
                                      </p:cBhvr>
                                      <p:by>
                                        <p:hsl h="0" s="-12549" l="-25098"/>
                                      </p:by>
                                    </p:animClr>
                                    <p:set>
                                      <p:cBhvr>
                                        <p:cTn id="27" dur="500" fill="hold"/>
                                        <p:tgtEl>
                                          <p:spTgt spid="9">
                                            <p:txEl>
                                              <p:pRg st="4" end="4"/>
                                            </p:txEl>
                                          </p:spTgt>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24" presetClass="emph" presetSubtype="0" fill="hold" nodeType="clickEffect">
                                  <p:stCondLst>
                                    <p:cond delay="0"/>
                                  </p:stCondLst>
                                  <p:childTnLst>
                                    <p:animClr clrSpc="hsl" dir="cw">
                                      <p:cBhvr override="childStyle">
                                        <p:cTn id="31" dur="500" fill="hold"/>
                                        <p:tgtEl>
                                          <p:spTgt spid="9">
                                            <p:txEl>
                                              <p:pRg st="5" end="5"/>
                                            </p:txEl>
                                          </p:spTgt>
                                        </p:tgtEl>
                                        <p:attrNameLst>
                                          <p:attrName>style.color</p:attrName>
                                        </p:attrNameLst>
                                      </p:cBhvr>
                                      <p:by>
                                        <p:hsl h="0" s="-12549" l="-25098"/>
                                      </p:by>
                                    </p:animClr>
                                    <p:animClr clrSpc="hsl" dir="cw">
                                      <p:cBhvr>
                                        <p:cTn id="32" dur="500" fill="hold"/>
                                        <p:tgtEl>
                                          <p:spTgt spid="9">
                                            <p:txEl>
                                              <p:pRg st="5" end="5"/>
                                            </p:txEl>
                                          </p:spTgt>
                                        </p:tgtEl>
                                        <p:attrNameLst>
                                          <p:attrName>fillcolor</p:attrName>
                                        </p:attrNameLst>
                                      </p:cBhvr>
                                      <p:by>
                                        <p:hsl h="0" s="-12549" l="-25098"/>
                                      </p:by>
                                    </p:animClr>
                                    <p:animClr clrSpc="hsl" dir="cw">
                                      <p:cBhvr>
                                        <p:cTn id="33" dur="500" fill="hold"/>
                                        <p:tgtEl>
                                          <p:spTgt spid="9">
                                            <p:txEl>
                                              <p:pRg st="5" end="5"/>
                                            </p:txEl>
                                          </p:spTgt>
                                        </p:tgtEl>
                                        <p:attrNameLst>
                                          <p:attrName>stroke.color</p:attrName>
                                        </p:attrNameLst>
                                      </p:cBhvr>
                                      <p:by>
                                        <p:hsl h="0" s="-12549" l="-25098"/>
                                      </p:by>
                                    </p:animClr>
                                    <p:set>
                                      <p:cBhvr>
                                        <p:cTn id="34" dur="500" fill="hold"/>
                                        <p:tgtEl>
                                          <p:spTgt spid="9">
                                            <p:txEl>
                                              <p:pRg st="5" end="5"/>
                                            </p:txEl>
                                          </p:spTgt>
                                        </p:tgtEl>
                                        <p:attrNameLst>
                                          <p:attrName>fill.type</p:attrName>
                                        </p:attrNameLst>
                                      </p:cBhvr>
                                      <p:to>
                                        <p:strVal val="solid"/>
                                      </p:to>
                                    </p:set>
                                  </p:childTnLst>
                                </p:cTn>
                              </p:par>
                            </p:childTnLst>
                          </p:cTn>
                        </p:par>
                      </p:childTnLst>
                    </p:cTn>
                  </p:par>
                  <p:par>
                    <p:cTn id="35" fill="hold">
                      <p:stCondLst>
                        <p:cond delay="indefinite"/>
                      </p:stCondLst>
                      <p:childTnLst>
                        <p:par>
                          <p:cTn id="36" fill="hold">
                            <p:stCondLst>
                              <p:cond delay="0"/>
                            </p:stCondLst>
                            <p:childTnLst>
                              <p:par>
                                <p:cTn id="37" presetID="24" presetClass="emph" presetSubtype="0" fill="hold" nodeType="clickEffect">
                                  <p:stCondLst>
                                    <p:cond delay="0"/>
                                  </p:stCondLst>
                                  <p:childTnLst>
                                    <p:animClr clrSpc="hsl" dir="cw">
                                      <p:cBhvr override="childStyle">
                                        <p:cTn id="38" dur="500" fill="hold"/>
                                        <p:tgtEl>
                                          <p:spTgt spid="9">
                                            <p:txEl>
                                              <p:pRg st="6" end="6"/>
                                            </p:txEl>
                                          </p:spTgt>
                                        </p:tgtEl>
                                        <p:attrNameLst>
                                          <p:attrName>style.color</p:attrName>
                                        </p:attrNameLst>
                                      </p:cBhvr>
                                      <p:by>
                                        <p:hsl h="0" s="-12549" l="-25098"/>
                                      </p:by>
                                    </p:animClr>
                                    <p:animClr clrSpc="hsl" dir="cw">
                                      <p:cBhvr>
                                        <p:cTn id="39" dur="500" fill="hold"/>
                                        <p:tgtEl>
                                          <p:spTgt spid="9">
                                            <p:txEl>
                                              <p:pRg st="6" end="6"/>
                                            </p:txEl>
                                          </p:spTgt>
                                        </p:tgtEl>
                                        <p:attrNameLst>
                                          <p:attrName>fillcolor</p:attrName>
                                        </p:attrNameLst>
                                      </p:cBhvr>
                                      <p:by>
                                        <p:hsl h="0" s="-12549" l="-25098"/>
                                      </p:by>
                                    </p:animClr>
                                    <p:animClr clrSpc="hsl" dir="cw">
                                      <p:cBhvr>
                                        <p:cTn id="40" dur="500" fill="hold"/>
                                        <p:tgtEl>
                                          <p:spTgt spid="9">
                                            <p:txEl>
                                              <p:pRg st="6" end="6"/>
                                            </p:txEl>
                                          </p:spTgt>
                                        </p:tgtEl>
                                        <p:attrNameLst>
                                          <p:attrName>stroke.color</p:attrName>
                                        </p:attrNameLst>
                                      </p:cBhvr>
                                      <p:by>
                                        <p:hsl h="0" s="-12549" l="-25098"/>
                                      </p:by>
                                    </p:animClr>
                                    <p:set>
                                      <p:cBhvr>
                                        <p:cTn id="41" dur="500" fill="hold"/>
                                        <p:tgtEl>
                                          <p:spTgt spid="9">
                                            <p:txEl>
                                              <p:pRg st="6" end="6"/>
                                            </p:txEl>
                                          </p:spTgt>
                                        </p:tgtEl>
                                        <p:attrNameLst>
                                          <p:attrName>fill.type</p:attrName>
                                        </p:attrNameLst>
                                      </p:cBhvr>
                                      <p:to>
                                        <p:strVal val="solid"/>
                                      </p:to>
                                    </p:set>
                                  </p:childTnLst>
                                </p:cTn>
                              </p:par>
                              <p:par>
                                <p:cTn id="42" presetID="1" presetClass="entr" presetSubtype="0" fill="hold" nodeType="with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4" presetClass="emph" presetSubtype="0" fill="hold" nodeType="clickEffect">
                                  <p:stCondLst>
                                    <p:cond delay="0"/>
                                  </p:stCondLst>
                                  <p:childTnLst>
                                    <p:animClr clrSpc="hsl" dir="cw">
                                      <p:cBhvr override="childStyle">
                                        <p:cTn id="51" dur="500" fill="hold"/>
                                        <p:tgtEl>
                                          <p:spTgt spid="9">
                                            <p:txEl>
                                              <p:pRg st="8" end="8"/>
                                            </p:txEl>
                                          </p:spTgt>
                                        </p:tgtEl>
                                        <p:attrNameLst>
                                          <p:attrName>style.color</p:attrName>
                                        </p:attrNameLst>
                                      </p:cBhvr>
                                      <p:by>
                                        <p:hsl h="0" s="-12549" l="-25098"/>
                                      </p:by>
                                    </p:animClr>
                                    <p:animClr clrSpc="hsl" dir="cw">
                                      <p:cBhvr>
                                        <p:cTn id="52" dur="500" fill="hold"/>
                                        <p:tgtEl>
                                          <p:spTgt spid="9">
                                            <p:txEl>
                                              <p:pRg st="8" end="8"/>
                                            </p:txEl>
                                          </p:spTgt>
                                        </p:tgtEl>
                                        <p:attrNameLst>
                                          <p:attrName>fillcolor</p:attrName>
                                        </p:attrNameLst>
                                      </p:cBhvr>
                                      <p:by>
                                        <p:hsl h="0" s="-12549" l="-25098"/>
                                      </p:by>
                                    </p:animClr>
                                    <p:animClr clrSpc="hsl" dir="cw">
                                      <p:cBhvr>
                                        <p:cTn id="53" dur="500" fill="hold"/>
                                        <p:tgtEl>
                                          <p:spTgt spid="9">
                                            <p:txEl>
                                              <p:pRg st="8" end="8"/>
                                            </p:txEl>
                                          </p:spTgt>
                                        </p:tgtEl>
                                        <p:attrNameLst>
                                          <p:attrName>stroke.color</p:attrName>
                                        </p:attrNameLst>
                                      </p:cBhvr>
                                      <p:by>
                                        <p:hsl h="0" s="-12549" l="-25098"/>
                                      </p:by>
                                    </p:animClr>
                                    <p:set>
                                      <p:cBhvr>
                                        <p:cTn id="54" dur="500" fill="hold"/>
                                        <p:tgtEl>
                                          <p:spTgt spid="9">
                                            <p:txEl>
                                              <p:pRg st="8" end="8"/>
                                            </p:txEl>
                                          </p:spTgt>
                                        </p:tgtEl>
                                        <p:attrNameLst>
                                          <p:attrName>fill.type</p:attrName>
                                        </p:attrNameLst>
                                      </p:cBhvr>
                                      <p:to>
                                        <p:strVal val="solid"/>
                                      </p:to>
                                    </p:set>
                                  </p:childTnLst>
                                </p:cTn>
                              </p:par>
                              <p:par>
                                <p:cTn id="55" presetID="1"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Text-mining Pros and Cons</a:t>
            </a:r>
            <a:br>
              <a:rPr lang="en-GB" sz="2700" dirty="0"/>
            </a:br>
            <a:endParaRPr lang="en-GB" sz="2700" dirty="0"/>
          </a:p>
        </p:txBody>
      </p:sp>
      <p:sp>
        <p:nvSpPr>
          <p:cNvPr id="9" name="Content Placeholder 8"/>
          <p:cNvSpPr>
            <a:spLocks noGrp="1"/>
          </p:cNvSpPr>
          <p:nvPr>
            <p:ph idx="1"/>
          </p:nvPr>
        </p:nvSpPr>
        <p:spPr>
          <a:xfrm>
            <a:off x="380300" y="1103586"/>
            <a:ext cx="10972800" cy="5681041"/>
          </a:xfrm>
        </p:spPr>
        <p:txBody>
          <a:bodyPr>
            <a:normAutofit/>
          </a:bodyPr>
          <a:lstStyle/>
          <a:p>
            <a:r>
              <a:rPr lang="en-GB" sz="2400" dirty="0"/>
              <a:t>Pros:</a:t>
            </a:r>
          </a:p>
          <a:p>
            <a:pPr lvl="1"/>
            <a:r>
              <a:rPr lang="en-GB" sz="2400" dirty="0"/>
              <a:t>Large scale approach to difficult stuff</a:t>
            </a:r>
          </a:p>
          <a:p>
            <a:pPr lvl="1"/>
            <a:r>
              <a:rPr lang="en-GB" sz="2400" dirty="0"/>
              <a:t>Can see detail of sub-groups</a:t>
            </a:r>
          </a:p>
          <a:p>
            <a:pPr lvl="1"/>
            <a:r>
              <a:rPr lang="en-GB" sz="2400" dirty="0"/>
              <a:t>Novel application </a:t>
            </a:r>
          </a:p>
          <a:p>
            <a:pPr lvl="1"/>
            <a:endParaRPr lang="en-GB" sz="2400" dirty="0"/>
          </a:p>
          <a:p>
            <a:r>
              <a:rPr lang="en-GB" sz="2400" dirty="0"/>
              <a:t>Cons:</a:t>
            </a:r>
          </a:p>
          <a:p>
            <a:pPr lvl="1"/>
            <a:r>
              <a:rPr lang="en-GB" sz="2400" dirty="0"/>
              <a:t>Needs a large corpus </a:t>
            </a:r>
          </a:p>
          <a:p>
            <a:pPr lvl="1"/>
            <a:r>
              <a:rPr lang="en-GB" sz="2400" dirty="0"/>
              <a:t>May need a lot of manually created training data</a:t>
            </a:r>
          </a:p>
          <a:p>
            <a:pPr lvl="1"/>
            <a:r>
              <a:rPr lang="en-GB" sz="2400" dirty="0"/>
              <a:t>Lack of human interaction or supervision</a:t>
            </a:r>
          </a:p>
          <a:p>
            <a:pPr lvl="1"/>
            <a:r>
              <a:rPr lang="en-GB" sz="2400" dirty="0"/>
              <a:t>Unclear what questions it can/cannot address</a:t>
            </a:r>
          </a:p>
          <a:p>
            <a:pPr lvl="1"/>
            <a:r>
              <a:rPr lang="en-GB" sz="2400" dirty="0"/>
              <a:t>Lops off a bunch of structure or information that is hard to capture/amplify</a:t>
            </a:r>
          </a:p>
        </p:txBody>
      </p:sp>
    </p:spTree>
    <p:extLst>
      <p:ext uri="{BB962C8B-B14F-4D97-AF65-F5344CB8AC3E}">
        <p14:creationId xmlns:p14="http://schemas.microsoft.com/office/powerpoint/2010/main" val="1984160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t>Text-mining can’t (yet) provide expert level insight</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6" name="Picture 2" descr="Image result for knowle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5" y="1124744"/>
            <a:ext cx="4837363"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196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But it text-mining does…</a:t>
            </a:r>
            <a:endParaRPr lang="en-US" dirty="0"/>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Picture 3" descr="A close up of a map&#10;&#10;Description generated with very high confidence">
            <a:extLst>
              <a:ext uri="{FF2B5EF4-FFF2-40B4-BE49-F238E27FC236}">
                <a16:creationId xmlns:a16="http://schemas.microsoft.com/office/drawing/2014/main" id="{5D823CEE-0CE7-49CA-8525-4C3821369A15}"/>
              </a:ext>
            </a:extLst>
          </p:cNvPr>
          <p:cNvPicPr>
            <a:picLocks noChangeAspect="1"/>
          </p:cNvPicPr>
          <p:nvPr/>
        </p:nvPicPr>
        <p:blipFill>
          <a:blip r:embed="rId3"/>
          <a:stretch>
            <a:fillRect/>
          </a:stretch>
        </p:blipFill>
        <p:spPr>
          <a:xfrm>
            <a:off x="811703" y="1097450"/>
            <a:ext cx="10059478" cy="4923690"/>
          </a:xfrm>
          <a:prstGeom prst="rect">
            <a:avLst/>
          </a:prstGeom>
        </p:spPr>
      </p:pic>
    </p:spTree>
    <p:extLst>
      <p:ext uri="{BB962C8B-B14F-4D97-AF65-F5344CB8AC3E}">
        <p14:creationId xmlns:p14="http://schemas.microsoft.com/office/powerpoint/2010/main" val="54264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Citations and recommendations</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406401" y="1166134"/>
            <a:ext cx="11154144" cy="4666139"/>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dirty="0">
                <a:latin typeface="Arial"/>
                <a:cs typeface="Arial"/>
              </a:rPr>
              <a:t>Cited academic paper</a:t>
            </a:r>
          </a:p>
          <a:p>
            <a:r>
              <a:rPr lang="en-GB" sz="2000" dirty="0">
                <a:latin typeface="Arial"/>
                <a:cs typeface="Arial"/>
              </a:rPr>
              <a:t>Predicting the Present with Google Trends. Choi and Varian, 2012.</a:t>
            </a:r>
            <a:endParaRPr lang="en-US" sz="2000" dirty="0">
              <a:cs typeface="Arial"/>
            </a:endParaRPr>
          </a:p>
          <a:p>
            <a:pPr marL="0" indent="0">
              <a:buNone/>
            </a:pPr>
            <a:r>
              <a:rPr lang="en-GB" sz="2000" dirty="0">
                <a:latin typeface="Arial"/>
                <a:cs typeface="Arial"/>
                <a:hlinkClick r:id="rId3"/>
              </a:rPr>
              <a:t>https://doi.org/10.1111/j.1475-4932.2012.00809.x</a:t>
            </a:r>
            <a:endParaRPr lang="en-GB" sz="2000">
              <a:cs typeface="Arial"/>
            </a:endParaRPr>
          </a:p>
          <a:p>
            <a:endParaRPr lang="en-GB" sz="2000" dirty="0">
              <a:latin typeface="Arial"/>
              <a:cs typeface="Arial"/>
            </a:endParaRPr>
          </a:p>
          <a:p>
            <a:pPr marL="0" indent="0">
              <a:buNone/>
            </a:pPr>
            <a:r>
              <a:rPr lang="en-GB" dirty="0">
                <a:latin typeface="Arial"/>
                <a:cs typeface="Arial"/>
              </a:rPr>
              <a:t>Recommendations for Python</a:t>
            </a:r>
          </a:p>
          <a:p>
            <a:r>
              <a:rPr lang="en-GB" sz="2000" dirty="0">
                <a:latin typeface="Arial"/>
                <a:cs typeface="Arial"/>
              </a:rPr>
              <a:t>Programming with Python for Social Scientists. Brooker, 2020.</a:t>
            </a:r>
            <a:endParaRPr lang="en-GB" sz="2000" dirty="0">
              <a:cs typeface="Arial"/>
            </a:endParaRPr>
          </a:p>
          <a:p>
            <a:pPr marL="0" indent="0">
              <a:buNone/>
            </a:pPr>
            <a:r>
              <a:rPr lang="en-GB" sz="2000" dirty="0">
                <a:latin typeface="Arial"/>
                <a:cs typeface="Arial"/>
                <a:hlinkClick r:id="rId4"/>
              </a:rPr>
              <a:t>https://study.sagepub.com/brooker</a:t>
            </a:r>
            <a:endParaRPr lang="en-GB" sz="2000">
              <a:cs typeface="Arial"/>
            </a:endParaRPr>
          </a:p>
          <a:p>
            <a:r>
              <a:rPr lang="en-GB" sz="2000" dirty="0">
                <a:latin typeface="Arial"/>
                <a:cs typeface="Arial"/>
              </a:rPr>
              <a:t>Automate the Boring Stuff with Python: Practical Programming for Total Beginners, Sweigart, 2019. ISBN-13: 9781593279929</a:t>
            </a:r>
            <a:endParaRPr lang="en-GB" sz="2000" dirty="0">
              <a:cs typeface="Arial"/>
            </a:endParaRPr>
          </a:p>
          <a:p>
            <a:r>
              <a:rPr lang="en-GB" sz="2000" dirty="0" err="1">
                <a:latin typeface="Arial"/>
                <a:cs typeface="Arial"/>
              </a:rPr>
              <a:t>SentDex</a:t>
            </a:r>
            <a:r>
              <a:rPr lang="en-GB" sz="2000" dirty="0">
                <a:latin typeface="Arial"/>
                <a:cs typeface="Arial"/>
              </a:rPr>
              <a:t>, python programming tutorials on YouTube </a:t>
            </a:r>
            <a:r>
              <a:rPr lang="en-GB" sz="2000" dirty="0">
                <a:latin typeface="Arial"/>
                <a:cs typeface="Arial"/>
                <a:hlinkClick r:id="rId5"/>
              </a:rPr>
              <a:t>https://www.youtube.com/user/sentdex</a:t>
            </a:r>
            <a:endParaRPr lang="en-GB" sz="2000">
              <a:latin typeface="Arial"/>
              <a:cs typeface="Arial"/>
            </a:endParaRPr>
          </a:p>
          <a:p>
            <a:endParaRPr lang="en-GB" sz="2000" dirty="0">
              <a:latin typeface="Arial"/>
              <a:cs typeface="Arial"/>
            </a:endParaRPr>
          </a:p>
          <a:p>
            <a:pPr marL="0" indent="0">
              <a:buNone/>
            </a:pPr>
            <a:r>
              <a:rPr lang="en-GB" dirty="0">
                <a:latin typeface="Arial"/>
                <a:cs typeface="Arial"/>
              </a:rPr>
              <a:t>Recommendations for R</a:t>
            </a:r>
          </a:p>
          <a:p>
            <a:r>
              <a:rPr lang="en-GB" sz="2000" dirty="0" err="1">
                <a:latin typeface="Arial"/>
                <a:cs typeface="Arial"/>
              </a:rPr>
              <a:t>Quanteda</a:t>
            </a:r>
            <a:r>
              <a:rPr lang="en-GB" sz="2000" dirty="0">
                <a:latin typeface="Arial"/>
                <a:cs typeface="Arial"/>
              </a:rPr>
              <a:t>, an R package for text analysis </a:t>
            </a:r>
            <a:r>
              <a:rPr lang="en-GB" sz="2000" dirty="0">
                <a:latin typeface="Arial"/>
                <a:cs typeface="Arial"/>
                <a:hlinkClick r:id="rId6"/>
              </a:rPr>
              <a:t>https://quanteda.io/</a:t>
            </a:r>
            <a:endParaRPr lang="en-GB" sz="2000">
              <a:latin typeface="Arial"/>
              <a:cs typeface="Arial" pitchFamily="34" charset="0"/>
            </a:endParaRPr>
          </a:p>
          <a:p>
            <a:r>
              <a:rPr lang="en-GB" sz="2000" dirty="0">
                <a:latin typeface="Arial"/>
                <a:cs typeface="Arial"/>
              </a:rPr>
              <a:t>Text Mining with R, a free online book </a:t>
            </a:r>
            <a:r>
              <a:rPr lang="en-GB" sz="2000" u="sng" dirty="0">
                <a:latin typeface="Arial"/>
                <a:cs typeface="Arial"/>
                <a:hlinkClick r:id="rId7"/>
              </a:rPr>
              <a:t>https://www.tidytextmining.com/</a:t>
            </a:r>
            <a:endParaRPr lang="en-GB" sz="2000" dirty="0">
              <a:latin typeface="Arial"/>
              <a:cs typeface="Arial"/>
              <a:hlinkClick r:id="" action="ppaction://noaction"/>
            </a:endParaRPr>
          </a:p>
          <a:p>
            <a:endParaRPr lang="en-GB" sz="2000" dirty="0">
              <a:latin typeface="Arial"/>
              <a:cs typeface="Arial"/>
            </a:endParaRPr>
          </a:p>
          <a:p>
            <a:endParaRPr lang="en-GB" sz="2000" dirty="0">
              <a:latin typeface="Arial"/>
              <a:cs typeface="Arial" pitchFamily="34" charset="0"/>
            </a:endParaRPr>
          </a:p>
          <a:p>
            <a:endParaRPr lang="en-GB" sz="2000" dirty="0">
              <a:latin typeface="Arial"/>
              <a:cs typeface="Arial" pitchFamily="34" charset="0"/>
            </a:endParaRPr>
          </a:p>
          <a:p>
            <a:endParaRPr lang="en-GB" sz="2000" dirty="0">
              <a:latin typeface="Arial"/>
              <a:cs typeface="Arial" pitchFamily="34" charset="0"/>
            </a:endParaRPr>
          </a:p>
          <a:p>
            <a:endParaRPr lang="en-GB" sz="2000" dirty="0">
              <a:latin typeface="Arial"/>
              <a:cs typeface="Arial" pitchFamily="34" charset="0"/>
            </a:endParaRPr>
          </a:p>
        </p:txBody>
      </p:sp>
    </p:spTree>
    <p:extLst>
      <p:ext uri="{BB962C8B-B14F-4D97-AF65-F5344CB8AC3E}">
        <p14:creationId xmlns:p14="http://schemas.microsoft.com/office/powerpoint/2010/main" val="2756717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1991546" y="2420888"/>
            <a:ext cx="5040313" cy="1043942"/>
          </a:xfrm>
        </p:spPr>
        <p:txBody>
          <a:bodyPr>
            <a:normAutofit/>
          </a:bodyPr>
          <a:lstStyle/>
          <a:p>
            <a:r>
              <a:rPr lang="en-GB" u="sng">
                <a:solidFill>
                  <a:srgbClr val="050AEB"/>
                </a:solidFill>
                <a:hlinkClick r:id="rId2"/>
              </a:rPr>
              <a:t>julia.kasmire@manchester.ac.uk</a:t>
            </a:r>
            <a:endParaRPr lang="en-GB" u="sng">
              <a:solidFill>
                <a:srgbClr val="050AEB"/>
              </a:solidFill>
            </a:endParaRPr>
          </a:p>
          <a:p>
            <a:r>
              <a:rPr lang="en-GB"/>
              <a:t>       @</a:t>
            </a:r>
            <a:r>
              <a:rPr lang="en-GB" err="1"/>
              <a:t>JKasmireComplex</a:t>
            </a:r>
            <a:endParaRPr lang="en-GB" u="sng">
              <a:solidFill>
                <a:srgbClr val="050AEB"/>
              </a:solidFill>
            </a:endParaRPr>
          </a:p>
        </p:txBody>
      </p:sp>
      <p:sp>
        <p:nvSpPr>
          <p:cNvPr id="4" name="Content Placeholder 3"/>
          <p:cNvSpPr>
            <a:spLocks noGrp="1"/>
          </p:cNvSpPr>
          <p:nvPr>
            <p:ph sz="quarter" idx="16"/>
          </p:nvPr>
        </p:nvSpPr>
        <p:spPr>
          <a:xfrm>
            <a:off x="1991792" y="4005064"/>
            <a:ext cx="5040312" cy="2781298"/>
          </a:xfrm>
        </p:spPr>
        <p:txBody>
          <a:bodyPr>
            <a:normAutofit/>
          </a:bodyPr>
          <a:lstStyle/>
          <a:p>
            <a:r>
              <a:rPr lang="en-GB">
                <a:cs typeface="Arial" pitchFamily="34" charset="0"/>
              </a:rPr>
              <a:t>UKDS</a:t>
            </a:r>
          </a:p>
          <a:p>
            <a:r>
              <a:rPr lang="en-GB">
                <a:cs typeface="Arial" pitchFamily="34" charset="0"/>
              </a:rPr>
              <a:t>       @</a:t>
            </a:r>
            <a:r>
              <a:rPr lang="en-GB" err="1">
                <a:cs typeface="Arial" pitchFamily="34" charset="0"/>
              </a:rPr>
              <a:t>UKDataService</a:t>
            </a:r>
            <a:endParaRPr lang="en-GB">
              <a:cs typeface="Arial" pitchFamily="34" charset="0"/>
            </a:endParaRPr>
          </a:p>
          <a:p>
            <a:r>
              <a:rPr lang="en-GB">
                <a:cs typeface="Arial" pitchFamily="34" charset="0"/>
              </a:rPr>
              <a:t>       </a:t>
            </a:r>
            <a:r>
              <a:rPr lang="en-GB" err="1">
                <a:cs typeface="Arial" pitchFamily="34" charset="0"/>
              </a:rPr>
              <a:t>UKDataService</a:t>
            </a:r>
            <a:endParaRPr lang="en-GB">
              <a:cs typeface="Arial" pitchFamily="34" charset="0"/>
            </a:endParaRPr>
          </a:p>
          <a:p>
            <a:r>
              <a:rPr lang="en-GB">
                <a:cs typeface="Arial" pitchFamily="34" charset="0"/>
              </a:rPr>
              <a:t> </a:t>
            </a:r>
          </a:p>
          <a:p>
            <a:endParaRPr lang="en-GB"/>
          </a:p>
        </p:txBody>
      </p:sp>
      <p:sp>
        <p:nvSpPr>
          <p:cNvPr id="5" name="Content Placeholder 4"/>
          <p:cNvSpPr txBox="1">
            <a:spLocks/>
          </p:cNvSpPr>
          <p:nvPr/>
        </p:nvSpPr>
        <p:spPr>
          <a:xfrm>
            <a:off x="1952328" y="1844825"/>
            <a:ext cx="5040312" cy="576263"/>
          </a:xfrm>
          <a:prstGeom prst="rect">
            <a:avLst/>
          </a:prstGeom>
        </p:spPr>
        <p:txBody>
          <a:bodyPr vert="horz" lIns="91440" tIns="45720" rIns="91440" bIns="45720" rtlCol="0">
            <a:normAutofit/>
          </a:bodyPr>
          <a:lstStyle>
            <a:lvl1pPr marL="0" indent="0" algn="l" defTabSz="685800" rtl="0" eaLnBrk="1" latinLnBrk="0" hangingPunct="1">
              <a:spcBef>
                <a:spcPct val="20000"/>
              </a:spcBef>
              <a:buFont typeface="Arial" pitchFamily="34" charset="0"/>
              <a:buNone/>
              <a:defRPr sz="24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a:t>Dr. J. Kasmire</a:t>
            </a:r>
          </a:p>
        </p:txBody>
      </p:sp>
      <p:sp>
        <p:nvSpPr>
          <p:cNvPr id="6" name="Content Placeholder 5"/>
          <p:cNvSpPr txBox="1">
            <a:spLocks/>
          </p:cNvSpPr>
          <p:nvPr/>
        </p:nvSpPr>
        <p:spPr>
          <a:xfrm>
            <a:off x="1949390" y="2744106"/>
            <a:ext cx="5040312" cy="720725"/>
          </a:xfrm>
          <a:prstGeom prst="rect">
            <a:avLst/>
          </a:prstGeom>
        </p:spPr>
        <p:txBody>
          <a:bodyPr vert="horz" lIns="91440" tIns="45720" rIns="91440" bIns="45720" rtlCol="0">
            <a:normAutofit/>
          </a:bodyPr>
          <a:lstStyle>
            <a:lvl1pPr marL="0" indent="0" algn="l" defTabSz="685800" rtl="0" eaLnBrk="1" latinLnBrk="0" hangingPunct="1">
              <a:spcBef>
                <a:spcPct val="20000"/>
              </a:spcBef>
              <a:buFontTx/>
              <a:buNone/>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GB"/>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1544" y="4365104"/>
            <a:ext cx="608856" cy="60885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0062" y="4869161"/>
            <a:ext cx="386322" cy="38757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1544" y="2780928"/>
            <a:ext cx="608856" cy="608856"/>
          </a:xfrm>
          <a:prstGeom prst="rect">
            <a:avLst/>
          </a:prstGeom>
        </p:spPr>
      </p:pic>
    </p:spTree>
    <p:extLst>
      <p:ext uri="{BB962C8B-B14F-4D97-AF65-F5344CB8AC3E}">
        <p14:creationId xmlns:p14="http://schemas.microsoft.com/office/powerpoint/2010/main" val="1090005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4" y="518147"/>
            <a:ext cx="7272808" cy="2420888"/>
          </a:xfrm>
        </p:spPr>
        <p:txBody>
          <a:bodyPr>
            <a:normAutofit/>
          </a:bodyPr>
          <a:lstStyle/>
          <a:p>
            <a:r>
              <a:rPr lang="en-GB" sz="3500" dirty="0">
                <a:latin typeface="+mn-lt"/>
                <a:cs typeface="Arial" panose="020B0604020202020204" pitchFamily="34" charset="0"/>
              </a:rPr>
              <a:t>Can you hear us?</a:t>
            </a:r>
          </a:p>
        </p:txBody>
      </p:sp>
      <p:sp>
        <p:nvSpPr>
          <p:cNvPr id="5" name="Content Placeholder 2"/>
          <p:cNvSpPr>
            <a:spLocks noGrp="1"/>
          </p:cNvSpPr>
          <p:nvPr>
            <p:ph idx="1"/>
          </p:nvPr>
        </p:nvSpPr>
        <p:spPr>
          <a:xfrm>
            <a:off x="0" y="2033203"/>
            <a:ext cx="8784236" cy="4112764"/>
          </a:xfrm>
        </p:spPr>
        <p:txBody>
          <a:bodyPr>
            <a:normAutofit fontScale="92500"/>
          </a:bodyPr>
          <a:lstStyle/>
          <a:p>
            <a:pPr marL="0" indent="0">
              <a:lnSpc>
                <a:spcPct val="150000"/>
              </a:lnSpc>
              <a:buNone/>
            </a:pPr>
            <a:r>
              <a:rPr lang="en-GB" sz="2800" dirty="0">
                <a:latin typeface="+mn-lt"/>
                <a:cs typeface="Arial" panose="020B0604020202020204" pitchFamily="34" charset="0"/>
              </a:rPr>
              <a:t>If not:</a:t>
            </a:r>
          </a:p>
          <a:p>
            <a:pPr marL="800100" lvl="1" indent="-457200" algn="l">
              <a:lnSpc>
                <a:spcPct val="150000"/>
              </a:lnSpc>
              <a:buFont typeface="Arial" panose="020B0604020202020204" pitchFamily="34" charset="0"/>
              <a:buChar char="•"/>
            </a:pPr>
            <a:r>
              <a:rPr lang="en-GB" sz="2600" dirty="0">
                <a:latin typeface="+mn-lt"/>
              </a:rPr>
              <a:t>Check your speaker/headset is plugged in / volume is on.</a:t>
            </a:r>
          </a:p>
          <a:p>
            <a:pPr marL="800100" lvl="1" indent="-457200" algn="l">
              <a:lnSpc>
                <a:spcPct val="150000"/>
              </a:lnSpc>
              <a:buFont typeface="Arial" panose="020B0604020202020204" pitchFamily="34" charset="0"/>
              <a:buChar char="•"/>
            </a:pPr>
            <a:r>
              <a:rPr lang="en-GB" sz="2600" dirty="0">
                <a:latin typeface="+mn-lt"/>
              </a:rPr>
              <a:t>Click on audio to change to listening via phone</a:t>
            </a:r>
          </a:p>
          <a:p>
            <a:pPr marL="800100" lvl="1" indent="-457200" algn="l">
              <a:lnSpc>
                <a:spcPct val="150000"/>
              </a:lnSpc>
              <a:buFont typeface="Arial" panose="020B0604020202020204" pitchFamily="34" charset="0"/>
              <a:buChar char="•"/>
            </a:pPr>
            <a:r>
              <a:rPr lang="en-GB" sz="2600" dirty="0">
                <a:latin typeface="+mn-lt"/>
              </a:rPr>
              <a:t>We are recording this webinar and will post it on YouTube (https://www.youtube.com/user/UKDATASERVICE)</a:t>
            </a:r>
          </a:p>
          <a:p>
            <a:pPr marL="457200" lvl="1" indent="0">
              <a:lnSpc>
                <a:spcPct val="150000"/>
              </a:lnSpc>
              <a:buNone/>
            </a:pPr>
            <a:endParaRPr lang="en-GB" sz="2800" dirty="0">
              <a:latin typeface="+mn-lt"/>
              <a:cs typeface="Arial" panose="020B0604020202020204" pitchFamily="34" charset="0"/>
            </a:endParaRPr>
          </a:p>
          <a:p>
            <a:endParaRPr lang="en-GB" dirty="0">
              <a:latin typeface="+mn-lt"/>
              <a:cs typeface="Arial" panose="020B0604020202020204" pitchFamily="34" charset="0"/>
            </a:endParaRPr>
          </a:p>
        </p:txBody>
      </p:sp>
    </p:spTree>
    <p:extLst>
      <p:ext uri="{BB962C8B-B14F-4D97-AF65-F5344CB8AC3E}">
        <p14:creationId xmlns:p14="http://schemas.microsoft.com/office/powerpoint/2010/main" val="708813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rial"/>
                <a:cs typeface="Arial"/>
              </a:rPr>
              <a:t>Text-Mining: Introduction and theory</a:t>
            </a:r>
            <a:endParaRPr lang="en-GB" dirty="0">
              <a:cs typeface="Arial"/>
            </a:endParaRPr>
          </a:p>
        </p:txBody>
      </p:sp>
      <p:sp>
        <p:nvSpPr>
          <p:cNvPr id="3" name="Subtitle 2"/>
          <p:cNvSpPr>
            <a:spLocks noGrp="1"/>
          </p:cNvSpPr>
          <p:nvPr>
            <p:ph type="subTitle" idx="1"/>
          </p:nvPr>
        </p:nvSpPr>
        <p:spPr/>
        <p:txBody>
          <a:bodyPr vert="horz" lIns="91440" tIns="45720" rIns="91440" bIns="45720" rtlCol="0" anchor="t">
            <a:normAutofit fontScale="92500"/>
          </a:bodyPr>
          <a:lstStyle/>
          <a:p>
            <a:r>
              <a:rPr lang="en-GB" i="1" dirty="0" err="1">
                <a:latin typeface="Arial"/>
                <a:cs typeface="Arial"/>
              </a:rPr>
              <a:t>Dr.</a:t>
            </a:r>
            <a:r>
              <a:rPr lang="en-GB" i="1" dirty="0">
                <a:latin typeface="Arial"/>
                <a:cs typeface="Arial"/>
              </a:rPr>
              <a:t> J. Kasmire</a:t>
            </a:r>
            <a:endParaRPr lang="en-US" dirty="0">
              <a:latin typeface="Arial"/>
              <a:cs typeface="Arial"/>
            </a:endParaRPr>
          </a:p>
          <a:p>
            <a:r>
              <a:rPr lang="en-GB" i="1" dirty="0">
                <a:latin typeface="Arial"/>
                <a:cs typeface="Arial"/>
              </a:rPr>
              <a:t>Research Fellow at Cathie Marsh Institute and UK Data Service</a:t>
            </a:r>
            <a:endParaRPr lang="en-GB" dirty="0">
              <a:latin typeface="Arial"/>
              <a:cs typeface="Arial"/>
            </a:endParaRPr>
          </a:p>
        </p:txBody>
      </p:sp>
      <p:pic>
        <p:nvPicPr>
          <p:cNvPr id="7" name="Picture 7">
            <a:extLst>
              <a:ext uri="{FF2B5EF4-FFF2-40B4-BE49-F238E27FC236}">
                <a16:creationId xmlns:a16="http://schemas.microsoft.com/office/drawing/2014/main" id="{6EDDAE2A-163C-4C1B-9F76-FB2FF80F49BF}"/>
              </a:ext>
            </a:extLst>
          </p:cNvPr>
          <p:cNvPicPr>
            <a:picLocks noChangeAspect="1"/>
          </p:cNvPicPr>
          <p:nvPr/>
        </p:nvPicPr>
        <p:blipFill>
          <a:blip r:embed="rId3"/>
          <a:stretch>
            <a:fillRect/>
          </a:stretch>
        </p:blipFill>
        <p:spPr>
          <a:xfrm>
            <a:off x="1566128" y="4984974"/>
            <a:ext cx="619125" cy="619125"/>
          </a:xfrm>
          <a:prstGeom prst="rect">
            <a:avLst/>
          </a:prstGeom>
        </p:spPr>
      </p:pic>
      <p:pic>
        <p:nvPicPr>
          <p:cNvPr id="6" name="Content Placeholder 4"/>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395536" y="4581525"/>
            <a:ext cx="1008063" cy="1008063"/>
          </a:xfrm>
          <a:prstGeom prst="rect">
            <a:avLst/>
          </a:prstGeom>
        </p:spPr>
      </p:pic>
      <p:sp>
        <p:nvSpPr>
          <p:cNvPr id="8" name="Rectangle 7"/>
          <p:cNvSpPr/>
          <p:nvPr/>
        </p:nvSpPr>
        <p:spPr>
          <a:xfrm>
            <a:off x="1605818" y="4572735"/>
            <a:ext cx="4572000" cy="923330"/>
          </a:xfrm>
          <a:prstGeom prst="rect">
            <a:avLst/>
          </a:prstGeom>
        </p:spPr>
        <p:txBody>
          <a:bodyPr>
            <a:spAutoFit/>
          </a:bodyPr>
          <a:lstStyle/>
          <a:p>
            <a:r>
              <a:rPr lang="en-GB" u="sng" dirty="0">
                <a:solidFill>
                  <a:srgbClr val="050AEB"/>
                </a:solidFill>
                <a:hlinkClick r:id="rId5"/>
              </a:rPr>
              <a:t>julia.kasmire@manchester.ac.uk</a:t>
            </a:r>
            <a:endParaRPr lang="en-GB" u="sng" dirty="0">
              <a:solidFill>
                <a:srgbClr val="050AEB"/>
              </a:solidFill>
            </a:endParaRPr>
          </a:p>
          <a:p>
            <a:endParaRPr lang="en-GB" u="sng" dirty="0">
              <a:solidFill>
                <a:srgbClr val="050AEB"/>
              </a:solidFill>
            </a:endParaRPr>
          </a:p>
          <a:p>
            <a:r>
              <a:rPr lang="en-GB" dirty="0"/>
              <a:t>      @</a:t>
            </a:r>
            <a:r>
              <a:rPr lang="en-GB" dirty="0" err="1"/>
              <a:t>JKasmireComplex</a:t>
            </a:r>
            <a:endParaRPr lang="en-GB" dirty="0"/>
          </a:p>
        </p:txBody>
      </p:sp>
    </p:spTree>
    <p:extLst>
      <p:ext uri="{BB962C8B-B14F-4D97-AF65-F5344CB8AC3E}">
        <p14:creationId xmlns:p14="http://schemas.microsoft.com/office/powerpoint/2010/main" val="302245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You might be interested in...</a:t>
            </a:r>
            <a:endParaRPr lang="en-US"/>
          </a:p>
        </p:txBody>
      </p:sp>
      <p:sp>
        <p:nvSpPr>
          <p:cNvPr id="9" name="Content Placeholder 8"/>
          <p:cNvSpPr>
            <a:spLocks noGrp="1"/>
          </p:cNvSpPr>
          <p:nvPr>
            <p:ph idx="1"/>
          </p:nvPr>
        </p:nvSpPr>
        <p:spPr>
          <a:xfrm>
            <a:off x="157655" y="1600738"/>
            <a:ext cx="11195445" cy="5183889"/>
          </a:xfrm>
        </p:spPr>
        <p:txBody>
          <a:bodyPr vert="horz" lIns="91440" tIns="45720" rIns="91440" bIns="45720" rtlCol="0" anchor="t">
            <a:normAutofit/>
          </a:bodyPr>
          <a:lstStyle/>
          <a:p>
            <a:pPr marL="0" indent="0">
              <a:buNone/>
            </a:pPr>
            <a:r>
              <a:rPr lang="en-GB" sz="2400">
                <a:latin typeface="Arial"/>
                <a:cs typeface="Arial"/>
              </a:rPr>
              <a:t>Recent - </a:t>
            </a:r>
            <a:endParaRPr lang="en-US" sz="2400">
              <a:cs typeface="Arial"/>
            </a:endParaRPr>
          </a:p>
          <a:p>
            <a:r>
              <a:rPr lang="en-GB" sz="2000">
                <a:latin typeface="Arial"/>
                <a:cs typeface="Arial"/>
              </a:rPr>
              <a:t>Being a Computational Social Scientist</a:t>
            </a:r>
            <a:endParaRPr lang="en-GB" sz="2000">
              <a:cs typeface="Arial"/>
            </a:endParaRPr>
          </a:p>
          <a:p>
            <a:r>
              <a:rPr lang="en-GB" sz="2000">
                <a:latin typeface="Arial"/>
                <a:cs typeface="Arial"/>
              </a:rPr>
              <a:t>Web-scraping for Social Science Research (case study, from websites, and from API's)</a:t>
            </a:r>
          </a:p>
          <a:p>
            <a:r>
              <a:rPr lang="en-GB" sz="2000">
                <a:latin typeface="Arial"/>
                <a:cs typeface="Arial"/>
              </a:rPr>
              <a:t>Code Demos</a:t>
            </a:r>
            <a:endParaRPr lang="en-GB" sz="2000">
              <a:cs typeface="Arial"/>
            </a:endParaRPr>
          </a:p>
          <a:p>
            <a:r>
              <a:rPr lang="en-GB" sz="2000" dirty="0">
                <a:cs typeface="Arial"/>
                <a:hlinkClick r:id="rId3"/>
              </a:rPr>
              <a:t>https://www.ukdataservice.ac.uk/news-and-events/events/past-events.aspx</a:t>
            </a:r>
            <a:endParaRPr lang="en-GB" sz="2000" dirty="0">
              <a:cs typeface="Arial"/>
            </a:endParaRPr>
          </a:p>
          <a:p>
            <a:r>
              <a:rPr lang="en-GB" sz="2000" dirty="0">
                <a:cs typeface="Arial"/>
                <a:hlinkClick r:id="rId4"/>
              </a:rPr>
              <a:t>https://www.youtube.com/user/UKDATASERVICE</a:t>
            </a:r>
            <a:endParaRPr lang="en-GB" sz="2000" dirty="0">
              <a:cs typeface="Arial"/>
            </a:endParaRPr>
          </a:p>
          <a:p>
            <a:endParaRPr lang="en-GB" sz="2000" dirty="0">
              <a:cs typeface="Arial"/>
            </a:endParaRPr>
          </a:p>
          <a:p>
            <a:pPr marL="0" indent="0">
              <a:buNone/>
            </a:pPr>
            <a:r>
              <a:rPr lang="en-GB" sz="2400">
                <a:latin typeface="Arial"/>
                <a:cs typeface="Arial"/>
              </a:rPr>
              <a:t>Upcoming - </a:t>
            </a:r>
            <a:endParaRPr lang="en-GB" sz="2400" dirty="0">
              <a:latin typeface="Arial"/>
              <a:cs typeface="Arial"/>
            </a:endParaRPr>
          </a:p>
          <a:p>
            <a:r>
              <a:rPr lang="en-GB" sz="2000">
                <a:latin typeface="Arial"/>
                <a:cs typeface="Arial"/>
              </a:rPr>
              <a:t>Text-mining: Basic Processes 16 June 20</a:t>
            </a:r>
          </a:p>
          <a:p>
            <a:r>
              <a:rPr lang="en-GB" sz="2000">
                <a:latin typeface="Arial"/>
                <a:cs typeface="Arial"/>
              </a:rPr>
              <a:t>Text-mining: Advance Options 29 June 20</a:t>
            </a:r>
          </a:p>
          <a:p>
            <a:r>
              <a:rPr lang="en-GB" sz="2000">
                <a:latin typeface="Arial"/>
                <a:cs typeface="Arial"/>
              </a:rPr>
              <a:t>Health Studies User Conference 30 June 20</a:t>
            </a:r>
          </a:p>
          <a:p>
            <a:r>
              <a:rPr lang="en-GB" sz="2000">
                <a:latin typeface="Arial"/>
                <a:cs typeface="Arial"/>
              </a:rPr>
              <a:t>Social Data and the Third Sector 2 to 16 July 20</a:t>
            </a:r>
            <a:endParaRPr lang="en-GB" sz="2000">
              <a:cs typeface="Arial"/>
            </a:endParaRPr>
          </a:p>
          <a:p>
            <a:endParaRPr lang="en-GB" sz="2400" dirty="0">
              <a:cs typeface="Arial"/>
            </a:endParaRPr>
          </a:p>
          <a:p>
            <a:pPr marL="0" indent="0">
              <a:buNone/>
            </a:pPr>
            <a:endParaRPr lang="en-GB" sz="2000" dirty="0">
              <a:cs typeface="Arial"/>
            </a:endParaRPr>
          </a:p>
        </p:txBody>
      </p:sp>
    </p:spTree>
    <p:extLst>
      <p:ext uri="{BB962C8B-B14F-4D97-AF65-F5344CB8AC3E}">
        <p14:creationId xmlns:p14="http://schemas.microsoft.com/office/powerpoint/2010/main" val="197928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You might be interested in...</a:t>
            </a:r>
            <a:endParaRPr lang="en-US"/>
          </a:p>
        </p:txBody>
      </p:sp>
      <p:sp>
        <p:nvSpPr>
          <p:cNvPr id="9" name="Content Placeholder 8"/>
          <p:cNvSpPr>
            <a:spLocks noGrp="1"/>
          </p:cNvSpPr>
          <p:nvPr>
            <p:ph idx="1"/>
          </p:nvPr>
        </p:nvSpPr>
        <p:spPr>
          <a:xfrm>
            <a:off x="157655" y="1600738"/>
            <a:ext cx="11195445" cy="5183889"/>
          </a:xfrm>
        </p:spPr>
        <p:txBody>
          <a:bodyPr vert="horz" lIns="91440" tIns="45720" rIns="91440" bIns="45720" rtlCol="0" anchor="t">
            <a:normAutofit/>
          </a:bodyPr>
          <a:lstStyle/>
          <a:p>
            <a:pPr marL="0" indent="0">
              <a:buNone/>
            </a:pPr>
            <a:r>
              <a:rPr lang="en-GB" sz="2400">
                <a:latin typeface="Arial"/>
                <a:cs typeface="Arial"/>
              </a:rPr>
              <a:t>Recent - </a:t>
            </a:r>
            <a:endParaRPr lang="en-US" sz="2400">
              <a:cs typeface="Arial"/>
            </a:endParaRPr>
          </a:p>
          <a:p>
            <a:r>
              <a:rPr lang="en-GB" sz="2000">
                <a:latin typeface="Arial"/>
                <a:cs typeface="Arial"/>
              </a:rPr>
              <a:t>Being a Computational Social Scientist</a:t>
            </a:r>
            <a:endParaRPr lang="en-GB" sz="2000">
              <a:cs typeface="Arial"/>
            </a:endParaRPr>
          </a:p>
          <a:p>
            <a:r>
              <a:rPr lang="en-GB" sz="2000">
                <a:latin typeface="Arial"/>
                <a:cs typeface="Arial"/>
              </a:rPr>
              <a:t>Web-scraping for Social Science Research (case study, from websites, and from API's)</a:t>
            </a:r>
          </a:p>
          <a:p>
            <a:r>
              <a:rPr lang="en-GB" sz="2000">
                <a:latin typeface="Arial"/>
                <a:cs typeface="Arial"/>
              </a:rPr>
              <a:t>Code Demos</a:t>
            </a:r>
            <a:endParaRPr lang="en-GB" sz="2000">
              <a:cs typeface="Arial"/>
            </a:endParaRPr>
          </a:p>
          <a:p>
            <a:r>
              <a:rPr lang="en-GB" sz="2000" dirty="0">
                <a:cs typeface="Arial"/>
                <a:hlinkClick r:id="rId3"/>
              </a:rPr>
              <a:t>https://www.ukdataservice.ac.uk/news-and-events/events/past-events.aspx</a:t>
            </a:r>
            <a:endParaRPr lang="en-GB" sz="2000" dirty="0">
              <a:cs typeface="Arial"/>
            </a:endParaRPr>
          </a:p>
          <a:p>
            <a:r>
              <a:rPr lang="en-GB" sz="2000" dirty="0">
                <a:cs typeface="Arial"/>
                <a:hlinkClick r:id="rId4"/>
              </a:rPr>
              <a:t>https://www.youtube.com/user/UKDATASERVICE</a:t>
            </a:r>
            <a:endParaRPr lang="en-GB" sz="2000" dirty="0">
              <a:cs typeface="Arial"/>
            </a:endParaRPr>
          </a:p>
          <a:p>
            <a:endParaRPr lang="en-GB" sz="2000" dirty="0">
              <a:cs typeface="Arial"/>
            </a:endParaRPr>
          </a:p>
          <a:p>
            <a:pPr marL="0" indent="0">
              <a:buNone/>
            </a:pPr>
            <a:r>
              <a:rPr lang="en-GB" sz="2400">
                <a:latin typeface="Arial"/>
                <a:cs typeface="Arial"/>
              </a:rPr>
              <a:t>Upcoming - </a:t>
            </a:r>
            <a:endParaRPr lang="en-GB" sz="2400" dirty="0">
              <a:latin typeface="Arial"/>
              <a:cs typeface="Arial"/>
            </a:endParaRPr>
          </a:p>
          <a:p>
            <a:r>
              <a:rPr lang="en-GB" sz="2000">
                <a:latin typeface="Arial"/>
                <a:cs typeface="Arial"/>
              </a:rPr>
              <a:t>Text-mining: Basic Processes 16 June 20</a:t>
            </a:r>
          </a:p>
          <a:p>
            <a:r>
              <a:rPr lang="en-GB" sz="2000">
                <a:latin typeface="Arial"/>
                <a:cs typeface="Arial"/>
              </a:rPr>
              <a:t>Text-mining: Advance Options 29 June 20</a:t>
            </a:r>
          </a:p>
          <a:p>
            <a:r>
              <a:rPr lang="en-GB" sz="2000">
                <a:latin typeface="Arial"/>
                <a:cs typeface="Arial"/>
              </a:rPr>
              <a:t>Health Studies User Conference 30 June 20</a:t>
            </a:r>
          </a:p>
          <a:p>
            <a:r>
              <a:rPr lang="en-GB" sz="2000">
                <a:latin typeface="Arial"/>
                <a:cs typeface="Arial"/>
              </a:rPr>
              <a:t>Social Data and the Third Sector 2 to 16 July 20</a:t>
            </a:r>
            <a:endParaRPr lang="en-GB" sz="2000">
              <a:cs typeface="Arial"/>
            </a:endParaRPr>
          </a:p>
          <a:p>
            <a:endParaRPr lang="en-GB" sz="2400" dirty="0">
              <a:cs typeface="Arial"/>
            </a:endParaRPr>
          </a:p>
          <a:p>
            <a:pPr marL="0" indent="0">
              <a:buNone/>
            </a:pPr>
            <a:endParaRPr lang="en-GB" sz="2000" dirty="0">
              <a:cs typeface="Arial"/>
            </a:endParaRPr>
          </a:p>
        </p:txBody>
      </p:sp>
    </p:spTree>
    <p:extLst>
      <p:ext uri="{BB962C8B-B14F-4D97-AF65-F5344CB8AC3E}">
        <p14:creationId xmlns:p14="http://schemas.microsoft.com/office/powerpoint/2010/main" val="197928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Text-mining is a form of data-mining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024" y="1245080"/>
            <a:ext cx="8244408" cy="4632192"/>
          </a:xfrm>
          <a:prstGeom prst="rect">
            <a:avLst/>
          </a:prstGeom>
        </p:spPr>
      </p:pic>
      <p:sp>
        <p:nvSpPr>
          <p:cNvPr id="2" name="Rectangle: Rounded Corners 1">
            <a:extLst>
              <a:ext uri="{FF2B5EF4-FFF2-40B4-BE49-F238E27FC236}">
                <a16:creationId xmlns:a16="http://schemas.microsoft.com/office/drawing/2014/main" id="{A5E1A9F2-B004-4588-8BD0-7B94056FB7F4}"/>
              </a:ext>
            </a:extLst>
          </p:cNvPr>
          <p:cNvSpPr/>
          <p:nvPr/>
        </p:nvSpPr>
        <p:spPr>
          <a:xfrm>
            <a:off x="1889760" y="1243584"/>
            <a:ext cx="1920240" cy="2112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1">
            <a:extLst>
              <a:ext uri="{FF2B5EF4-FFF2-40B4-BE49-F238E27FC236}">
                <a16:creationId xmlns:a16="http://schemas.microsoft.com/office/drawing/2014/main" id="{A5E1A9F2-B004-4588-8BD0-7B94056FB7F4}"/>
              </a:ext>
            </a:extLst>
          </p:cNvPr>
          <p:cNvSpPr/>
          <p:nvPr/>
        </p:nvSpPr>
        <p:spPr>
          <a:xfrm>
            <a:off x="6786304" y="2780928"/>
            <a:ext cx="3126120" cy="20402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017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t>What do I mean by structured data?</a:t>
            </a:r>
          </a:p>
        </p:txBody>
      </p:sp>
      <p:sp>
        <p:nvSpPr>
          <p:cNvPr id="25" name="Rounded Rectangle 24"/>
          <p:cNvSpPr/>
          <p:nvPr/>
        </p:nvSpPr>
        <p:spPr>
          <a:xfrm>
            <a:off x="2799634" y="1988840"/>
            <a:ext cx="1912212" cy="1656184"/>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a:off x="2855640" y="2060849"/>
            <a:ext cx="1872208" cy="830997"/>
          </a:xfrm>
          <a:prstGeom prst="rect">
            <a:avLst/>
          </a:prstGeom>
          <a:noFill/>
        </p:spPr>
        <p:txBody>
          <a:bodyPr wrap="square" rtlCol="0">
            <a:spAutoFit/>
          </a:bodyPr>
          <a:lstStyle/>
          <a:p>
            <a:pPr algn="ctr"/>
            <a:r>
              <a:rPr lang="en-GB" sz="2400" dirty="0"/>
              <a:t> Intro to Text-Mining</a:t>
            </a:r>
          </a:p>
        </p:txBody>
      </p:sp>
      <p:sp>
        <p:nvSpPr>
          <p:cNvPr id="2" name="TextBox 1"/>
          <p:cNvSpPr txBox="1"/>
          <p:nvPr/>
        </p:nvSpPr>
        <p:spPr>
          <a:xfrm>
            <a:off x="3071664" y="2780929"/>
            <a:ext cx="1440160" cy="461665"/>
          </a:xfrm>
          <a:prstGeom prst="rect">
            <a:avLst/>
          </a:prstGeom>
          <a:noFill/>
        </p:spPr>
        <p:txBody>
          <a:bodyPr wrap="square" rtlCol="0">
            <a:spAutoFit/>
          </a:bodyPr>
          <a:lstStyle/>
          <a:p>
            <a:pPr algn="ctr"/>
            <a:r>
              <a:rPr lang="en-GB" sz="2400" dirty="0"/>
              <a:t>02/06/20</a:t>
            </a:r>
          </a:p>
        </p:txBody>
      </p:sp>
      <p:sp>
        <p:nvSpPr>
          <p:cNvPr id="3" name="TextBox 2"/>
          <p:cNvSpPr txBox="1"/>
          <p:nvPr/>
        </p:nvSpPr>
        <p:spPr>
          <a:xfrm>
            <a:off x="2855640" y="3140969"/>
            <a:ext cx="1964792" cy="461665"/>
          </a:xfrm>
          <a:prstGeom prst="rect">
            <a:avLst/>
          </a:prstGeom>
          <a:noFill/>
        </p:spPr>
        <p:txBody>
          <a:bodyPr wrap="square" rtlCol="0" anchor="t">
            <a:spAutoFit/>
          </a:bodyPr>
          <a:lstStyle/>
          <a:p>
            <a:r>
              <a:rPr lang="en-GB" sz="2400" dirty="0"/>
              <a:t>75 attended</a:t>
            </a:r>
          </a:p>
        </p:txBody>
      </p:sp>
    </p:spTree>
    <p:extLst>
      <p:ext uri="{BB962C8B-B14F-4D97-AF65-F5344CB8AC3E}">
        <p14:creationId xmlns:p14="http://schemas.microsoft.com/office/powerpoint/2010/main" val="252263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2799634" y="1988841"/>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ounded Rectangle 48"/>
          <p:cNvSpPr/>
          <p:nvPr/>
        </p:nvSpPr>
        <p:spPr>
          <a:xfrm>
            <a:off x="5303912" y="1988841"/>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p:cNvSpPr/>
          <p:nvPr/>
        </p:nvSpPr>
        <p:spPr>
          <a:xfrm>
            <a:off x="5247906" y="3363078"/>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ounded Rectangle 50"/>
          <p:cNvSpPr/>
          <p:nvPr/>
        </p:nvSpPr>
        <p:spPr>
          <a:xfrm>
            <a:off x="7608168" y="1994926"/>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p:cNvSpPr/>
          <p:nvPr/>
        </p:nvSpPr>
        <p:spPr>
          <a:xfrm>
            <a:off x="7608168" y="3363078"/>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7608168" y="4731230"/>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5247906" y="4731230"/>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p:cNvSpPr/>
          <p:nvPr/>
        </p:nvSpPr>
        <p:spPr>
          <a:xfrm>
            <a:off x="2799634" y="4731230"/>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p:cNvSpPr/>
          <p:nvPr/>
        </p:nvSpPr>
        <p:spPr>
          <a:xfrm>
            <a:off x="2799634" y="3363078"/>
            <a:ext cx="2072230" cy="1002027"/>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p:cNvSpPr>
            <a:spLocks noGrp="1"/>
          </p:cNvSpPr>
          <p:nvPr>
            <p:ph type="title"/>
          </p:nvPr>
        </p:nvSpPr>
        <p:spPr/>
        <p:txBody>
          <a:bodyPr>
            <a:normAutofit/>
          </a:bodyPr>
          <a:lstStyle/>
          <a:p>
            <a:r>
              <a:rPr lang="en-GB" sz="2700"/>
              <a:t>What do I mean by structured data?</a:t>
            </a:r>
          </a:p>
        </p:txBody>
      </p:sp>
      <p:sp>
        <p:nvSpPr>
          <p:cNvPr id="14" name="TextBox 13"/>
          <p:cNvSpPr txBox="1"/>
          <p:nvPr/>
        </p:nvSpPr>
        <p:spPr>
          <a:xfrm>
            <a:off x="2855640" y="2060849"/>
            <a:ext cx="1872208" cy="830997"/>
          </a:xfrm>
          <a:prstGeom prst="rect">
            <a:avLst/>
          </a:prstGeom>
          <a:noFill/>
        </p:spPr>
        <p:txBody>
          <a:bodyPr wrap="square" rtlCol="0">
            <a:spAutoFit/>
          </a:bodyPr>
          <a:lstStyle/>
          <a:p>
            <a:pPr algn="ctr"/>
            <a:r>
              <a:rPr lang="en-GB" sz="2400"/>
              <a:t> Intro to Text-Mining</a:t>
            </a:r>
          </a:p>
        </p:txBody>
      </p:sp>
      <p:sp>
        <p:nvSpPr>
          <p:cNvPr id="18" name="TextBox 17"/>
          <p:cNvSpPr txBox="1"/>
          <p:nvPr/>
        </p:nvSpPr>
        <p:spPr>
          <a:xfrm>
            <a:off x="4943872" y="2247256"/>
            <a:ext cx="2880320" cy="461665"/>
          </a:xfrm>
          <a:prstGeom prst="rect">
            <a:avLst/>
          </a:prstGeom>
          <a:noFill/>
        </p:spPr>
        <p:txBody>
          <a:bodyPr wrap="square" rtlCol="0">
            <a:spAutoFit/>
          </a:bodyPr>
          <a:lstStyle/>
          <a:p>
            <a:pPr algn="ctr"/>
            <a:r>
              <a:rPr lang="en-GB" sz="2400" dirty="0"/>
              <a:t>02/06/20</a:t>
            </a:r>
          </a:p>
        </p:txBody>
      </p:sp>
      <p:sp>
        <p:nvSpPr>
          <p:cNvPr id="20" name="TextBox 19"/>
          <p:cNvSpPr txBox="1"/>
          <p:nvPr/>
        </p:nvSpPr>
        <p:spPr>
          <a:xfrm>
            <a:off x="7752184" y="2204865"/>
            <a:ext cx="1712190" cy="461665"/>
          </a:xfrm>
          <a:prstGeom prst="rect">
            <a:avLst/>
          </a:prstGeom>
          <a:noFill/>
        </p:spPr>
        <p:txBody>
          <a:bodyPr wrap="square" rtlCol="0">
            <a:spAutoFit/>
          </a:bodyPr>
          <a:lstStyle/>
          <a:p>
            <a:pPr algn="ctr"/>
            <a:r>
              <a:rPr lang="en-GB" sz="2400"/>
              <a:t>75</a:t>
            </a:r>
          </a:p>
        </p:txBody>
      </p:sp>
      <p:sp>
        <p:nvSpPr>
          <p:cNvPr id="22" name="TextBox 21"/>
          <p:cNvSpPr txBox="1"/>
          <p:nvPr/>
        </p:nvSpPr>
        <p:spPr>
          <a:xfrm>
            <a:off x="2711624" y="3429001"/>
            <a:ext cx="2232248" cy="830997"/>
          </a:xfrm>
          <a:prstGeom prst="rect">
            <a:avLst/>
          </a:prstGeom>
          <a:noFill/>
        </p:spPr>
        <p:txBody>
          <a:bodyPr wrap="square" rtlCol="0">
            <a:spAutoFit/>
          </a:bodyPr>
          <a:lstStyle/>
          <a:p>
            <a:pPr algn="ctr"/>
            <a:r>
              <a:rPr lang="en-GB" sz="2400" dirty="0"/>
              <a:t> Text-Mining</a:t>
            </a:r>
          </a:p>
          <a:p>
            <a:pPr algn="ctr"/>
            <a:r>
              <a:rPr lang="en-GB" sz="2400" dirty="0"/>
              <a:t>Basics</a:t>
            </a:r>
          </a:p>
        </p:txBody>
      </p:sp>
      <p:sp>
        <p:nvSpPr>
          <p:cNvPr id="24" name="TextBox 23"/>
          <p:cNvSpPr txBox="1"/>
          <p:nvPr/>
        </p:nvSpPr>
        <p:spPr>
          <a:xfrm>
            <a:off x="4871864" y="3645025"/>
            <a:ext cx="2880320" cy="461665"/>
          </a:xfrm>
          <a:prstGeom prst="rect">
            <a:avLst/>
          </a:prstGeom>
          <a:noFill/>
        </p:spPr>
        <p:txBody>
          <a:bodyPr wrap="square" rtlCol="0">
            <a:spAutoFit/>
          </a:bodyPr>
          <a:lstStyle/>
          <a:p>
            <a:pPr algn="ctr"/>
            <a:r>
              <a:rPr lang="en-GB" sz="2400" dirty="0"/>
              <a:t>16/06/20</a:t>
            </a:r>
          </a:p>
        </p:txBody>
      </p:sp>
      <p:sp>
        <p:nvSpPr>
          <p:cNvPr id="26" name="TextBox 25"/>
          <p:cNvSpPr txBox="1"/>
          <p:nvPr/>
        </p:nvSpPr>
        <p:spPr>
          <a:xfrm>
            <a:off x="7896200" y="3615408"/>
            <a:ext cx="1440160" cy="461665"/>
          </a:xfrm>
          <a:prstGeom prst="rect">
            <a:avLst/>
          </a:prstGeom>
          <a:noFill/>
        </p:spPr>
        <p:txBody>
          <a:bodyPr wrap="square" rtlCol="0">
            <a:spAutoFit/>
          </a:bodyPr>
          <a:lstStyle/>
          <a:p>
            <a:pPr algn="ctr"/>
            <a:r>
              <a:rPr lang="en-GB" sz="2400"/>
              <a:t>72</a:t>
            </a:r>
          </a:p>
        </p:txBody>
      </p:sp>
      <p:sp>
        <p:nvSpPr>
          <p:cNvPr id="30" name="TextBox 29"/>
          <p:cNvSpPr txBox="1"/>
          <p:nvPr/>
        </p:nvSpPr>
        <p:spPr>
          <a:xfrm>
            <a:off x="4871864" y="4983560"/>
            <a:ext cx="2880320" cy="461665"/>
          </a:xfrm>
          <a:prstGeom prst="rect">
            <a:avLst/>
          </a:prstGeom>
          <a:noFill/>
        </p:spPr>
        <p:txBody>
          <a:bodyPr wrap="square" rtlCol="0">
            <a:spAutoFit/>
          </a:bodyPr>
          <a:lstStyle/>
          <a:p>
            <a:pPr algn="ctr"/>
            <a:r>
              <a:rPr lang="en-GB" sz="2400" dirty="0"/>
              <a:t>29/06/20</a:t>
            </a:r>
          </a:p>
        </p:txBody>
      </p:sp>
      <p:sp>
        <p:nvSpPr>
          <p:cNvPr id="32" name="TextBox 31"/>
          <p:cNvSpPr txBox="1"/>
          <p:nvPr/>
        </p:nvSpPr>
        <p:spPr>
          <a:xfrm>
            <a:off x="8040217" y="5013177"/>
            <a:ext cx="1160129" cy="461665"/>
          </a:xfrm>
          <a:prstGeom prst="rect">
            <a:avLst/>
          </a:prstGeom>
          <a:noFill/>
        </p:spPr>
        <p:txBody>
          <a:bodyPr wrap="square" rtlCol="0">
            <a:spAutoFit/>
          </a:bodyPr>
          <a:lstStyle/>
          <a:p>
            <a:pPr algn="ctr"/>
            <a:r>
              <a:rPr lang="en-GB" sz="2400"/>
              <a:t>85</a:t>
            </a:r>
          </a:p>
        </p:txBody>
      </p:sp>
      <p:sp>
        <p:nvSpPr>
          <p:cNvPr id="33" name="Down Arrow 32"/>
          <p:cNvSpPr/>
          <p:nvPr/>
        </p:nvSpPr>
        <p:spPr>
          <a:xfrm>
            <a:off x="3359697" y="1052737"/>
            <a:ext cx="800089" cy="888067"/>
          </a:xfrm>
          <a:prstGeom prst="down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Down Arrow 39"/>
          <p:cNvSpPr/>
          <p:nvPr/>
        </p:nvSpPr>
        <p:spPr>
          <a:xfrm>
            <a:off x="5951985" y="1052737"/>
            <a:ext cx="800089" cy="893713"/>
          </a:xfrm>
          <a:prstGeom prst="down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Down Arrow 40"/>
          <p:cNvSpPr/>
          <p:nvPr/>
        </p:nvSpPr>
        <p:spPr>
          <a:xfrm>
            <a:off x="8256241" y="1052737"/>
            <a:ext cx="800089" cy="893713"/>
          </a:xfrm>
          <a:prstGeom prst="down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Down Arrow 41"/>
          <p:cNvSpPr/>
          <p:nvPr/>
        </p:nvSpPr>
        <p:spPr>
          <a:xfrm rot="16200000">
            <a:off x="1869554" y="2082873"/>
            <a:ext cx="892055" cy="792087"/>
          </a:xfrm>
          <a:prstGeom prst="down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p:cNvSpPr txBox="1"/>
          <p:nvPr/>
        </p:nvSpPr>
        <p:spPr>
          <a:xfrm>
            <a:off x="2854504" y="4797153"/>
            <a:ext cx="1965920" cy="830997"/>
          </a:xfrm>
          <a:prstGeom prst="rect">
            <a:avLst/>
          </a:prstGeom>
          <a:noFill/>
        </p:spPr>
        <p:txBody>
          <a:bodyPr wrap="square" rtlCol="0">
            <a:spAutoFit/>
          </a:bodyPr>
          <a:lstStyle/>
          <a:p>
            <a:pPr algn="ctr"/>
            <a:r>
              <a:rPr lang="en-GB" sz="2400" dirty="0"/>
              <a:t>Text-Mining Advanced</a:t>
            </a:r>
          </a:p>
        </p:txBody>
      </p:sp>
    </p:spTree>
    <p:extLst>
      <p:ext uri="{BB962C8B-B14F-4D97-AF65-F5344CB8AC3E}">
        <p14:creationId xmlns:p14="http://schemas.microsoft.com/office/powerpoint/2010/main" val="371096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3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4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1"/>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9" grpId="0" animBg="1"/>
      <p:bldP spid="49" grpId="1" animBg="1"/>
      <p:bldP spid="50" grpId="0" animBg="1"/>
      <p:bldP spid="51" grpId="0" animBg="1"/>
      <p:bldP spid="51" grpId="1" animBg="1"/>
      <p:bldP spid="52" grpId="0" animBg="1"/>
      <p:bldP spid="53" grpId="0" animBg="1"/>
      <p:bldP spid="54" grpId="0" animBg="1"/>
      <p:bldP spid="55" grpId="0" animBg="1"/>
      <p:bldP spid="56" grpId="0" animBg="1"/>
      <p:bldP spid="14" grpId="0"/>
      <p:bldP spid="18" grpId="0"/>
      <p:bldP spid="20" grpId="0"/>
      <p:bldP spid="22" grpId="0"/>
      <p:bldP spid="24" grpId="0"/>
      <p:bldP spid="26" grpId="0"/>
      <p:bldP spid="30" grpId="0"/>
      <p:bldP spid="32" grpId="0"/>
      <p:bldP spid="33" grpId="0" animBg="1"/>
      <p:bldP spid="33" grpId="1" animBg="1"/>
      <p:bldP spid="40" grpId="0" animBg="1"/>
      <p:bldP spid="40" grpId="1" animBg="1"/>
      <p:bldP spid="41" grpId="0" animBg="1"/>
      <p:bldP spid="41" grpId="1" animBg="1"/>
      <p:bldP spid="42" grpId="0" animBg="1"/>
      <p:bldP spid="45" grpId="0"/>
    </p:bldLst>
  </p:timing>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1" ma:contentTypeDescription="Create a new document." ma:contentTypeScope="" ma:versionID="156fb0201291918cd612c61fe708e4de">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eb4fd699257ab3e12cdf25f784c7243b"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1F5ECA-3A75-41B3-85C0-DF44DE3F5A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8E1DD7-0B99-4327-9368-BD8E487AC03D}">
  <ds:schemaRefs>
    <ds:schemaRef ds:uri="http://schemas.microsoft.com/office/2006/metadata/properties"/>
    <ds:schemaRef ds:uri="http://schemas.microsoft.com/office/infopath/2007/PartnerControls"/>
    <ds:schemaRef ds:uri="1d2e6339-9963-4444-b0f2-be5dad007de0"/>
  </ds:schemaRefs>
</ds:datastoreItem>
</file>

<file path=customXml/itemProps3.xml><?xml version="1.0" encoding="utf-8"?>
<ds:datastoreItem xmlns:ds="http://schemas.openxmlformats.org/officeDocument/2006/customXml" ds:itemID="{DD3B174C-DBC9-4888-9AF9-A603875843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UKDS_UKDA</Template>
  <TotalTime>503</TotalTime>
  <Words>5399</Words>
  <Application>Microsoft Office PowerPoint</Application>
  <PresentationFormat>Widescreen</PresentationFormat>
  <Paragraphs>539</Paragraphs>
  <Slides>29</Slides>
  <Notes>28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29</vt:i4>
      </vt:variant>
    </vt:vector>
  </HeadingPairs>
  <TitlesOfParts>
    <vt:vector size="31" baseType="lpstr">
      <vt:lpstr>Calibri</vt:lpstr>
      <vt:lpstr>UKDS_UKDA</vt:lpstr>
      <vt:lpstr>Text-Mining: Introduction and theory</vt:lpstr>
      <vt:lpstr>Can you hear us?</vt:lpstr>
      <vt:lpstr>Can you hear us?</vt:lpstr>
      <vt:lpstr>Text-Mining: Introduction and theory</vt:lpstr>
      <vt:lpstr>You might be interested in...</vt:lpstr>
      <vt:lpstr>You might be interested in...</vt:lpstr>
      <vt:lpstr>Text-mining is a form of data-mining</vt:lpstr>
      <vt:lpstr>What do I mean by structured data?</vt:lpstr>
      <vt:lpstr>What do I mean by structured data?</vt:lpstr>
      <vt:lpstr>Think about commonly found examples of structured data?</vt:lpstr>
      <vt:lpstr>Structured data is…</vt:lpstr>
      <vt:lpstr>What about unstructured data?</vt:lpstr>
      <vt:lpstr>What about semi-unstructured data?</vt:lpstr>
      <vt:lpstr>Semi-(un)structured data is …</vt:lpstr>
      <vt:lpstr>Yeah… and?</vt:lpstr>
      <vt:lpstr>Why can’t you just treat semi-structured and structured data the same?</vt:lpstr>
      <vt:lpstr>What are those tools?</vt:lpstr>
      <vt:lpstr>Text-mining in four steps</vt:lpstr>
      <vt:lpstr>Text-mining in four steps</vt:lpstr>
      <vt:lpstr>Text-mining in four steps</vt:lpstr>
      <vt:lpstr>Text-mining in four steps</vt:lpstr>
      <vt:lpstr>Text-mining in four steps</vt:lpstr>
      <vt:lpstr>Text-mining – One simple example</vt:lpstr>
      <vt:lpstr>Text-mining – A complex example (of mine)</vt:lpstr>
      <vt:lpstr>Text-mining Pros and Cons </vt:lpstr>
      <vt:lpstr>Text-mining can’t (yet) provide expert level insight</vt:lpstr>
      <vt:lpstr>But it text-mining does…</vt:lpstr>
      <vt:lpstr>Citations and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Parkes</dc:creator>
  <cp:lastModifiedBy>Julia Kasmire</cp:lastModifiedBy>
  <cp:revision>321</cp:revision>
  <dcterms:created xsi:type="dcterms:W3CDTF">2018-09-28T14:14:24Z</dcterms:created>
  <dcterms:modified xsi:type="dcterms:W3CDTF">2020-06-16T10:42:52Z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Order">
    <vt:r8>31900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